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2" r:id="rId3"/>
    <p:sldId id="257" r:id="rId4"/>
    <p:sldId id="288" r:id="rId5"/>
    <p:sldId id="289" r:id="rId6"/>
    <p:sldId id="293" r:id="rId7"/>
    <p:sldId id="294" r:id="rId8"/>
    <p:sldId id="290" r:id="rId9"/>
    <p:sldId id="261" r:id="rId10"/>
    <p:sldId id="295" r:id="rId11"/>
    <p:sldId id="296" r:id="rId12"/>
    <p:sldId id="297" r:id="rId13"/>
    <p:sldId id="258" r:id="rId14"/>
    <p:sldId id="263" r:id="rId15"/>
    <p:sldId id="273" r:id="rId16"/>
    <p:sldId id="278" r:id="rId17"/>
    <p:sldId id="279" r:id="rId18"/>
    <p:sldId id="280" r:id="rId19"/>
    <p:sldId id="29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780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58C-4FFB-B9FD-ACA916FE2B21}"/>
              </c:ext>
            </c:extLst>
          </c:dPt>
          <c:dPt>
            <c:idx val="1"/>
            <c:bubble3D val="0"/>
            <c:spPr>
              <a:solidFill>
                <a:srgbClr val="33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8C-4FFB-B9FD-ACA916FE2B21}"/>
              </c:ext>
            </c:extLst>
          </c:dPt>
          <c:dPt>
            <c:idx val="2"/>
            <c:bubble3D val="0"/>
            <c:spPr>
              <a:solidFill>
                <a:srgbClr val="00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8C-4FFB-B9FD-ACA916FE2B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Лист1!$A$1:$A$3</c:f>
              <c:strCache>
                <c:ptCount val="3"/>
                <c:pt idx="0">
                  <c:v>школьники</c:v>
                </c:pt>
                <c:pt idx="1">
                  <c:v>молодёжь в возрасте от 16 до 30 лет</c:v>
                </c:pt>
                <c:pt idx="2">
                  <c:v>люди старше 30 лет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0.2</c:v>
                </c:pt>
                <c:pt idx="1">
                  <c:v>0.60000000000000053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8C-4FFB-B9FD-ACA916FE2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090419947506568"/>
          <c:y val="0.18923884514435732"/>
          <c:w val="0.38242913385826843"/>
          <c:h val="0.76986193293885719"/>
        </c:manualLayout>
      </c:layout>
      <c:overlay val="0"/>
      <c:txPr>
        <a:bodyPr/>
        <a:lstStyle/>
        <a:p>
          <a:pPr>
            <a:defRPr sz="2400" b="1">
              <a:latin typeface="Liberation Serif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633" y="4293096"/>
            <a:ext cx="7854696" cy="19686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для проведения родительского собрания</a:t>
            </a:r>
          </a:p>
          <a:p>
            <a:pPr algn="r"/>
            <a:endParaRPr lang="ru-RU" dirty="0" smtClean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Региональный оператор </a:t>
            </a:r>
            <a:r>
              <a:rPr lang="ru-RU" dirty="0" err="1" smtClean="0">
                <a:latin typeface="Liberation Serif" pitchFamily="18" charset="0"/>
                <a:cs typeface="Times New Roman" pitchFamily="18" charset="0"/>
              </a:rPr>
              <a:t>спт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ем</a:t>
            </a: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по Свердловской области</a:t>
            </a: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ГБУ СО ЦППМСП «Ладо»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2160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</a:rPr>
            </a:br>
            <a:r>
              <a:rPr lang="ru-RU" dirty="0">
                <a:latin typeface="Liberation Serif" pitchFamily="18" charset="0"/>
              </a:rPr>
              <a:t/>
            </a:r>
            <a:br>
              <a:rPr lang="ru-RU" dirty="0">
                <a:latin typeface="Liberation Serif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Социально-психологическое тестирование  по единой методике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pic>
        <p:nvPicPr>
          <p:cNvPr id="1026" name="Picture 2" descr="C:\Users\Руководитель отдела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1381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СПТ\Картинки для слайдов\statistika-med-ucheta-20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48680"/>
            <a:ext cx="7922257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44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7589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Возраст наркоманов в России по официальной статистике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405562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0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4926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Последствия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употребления современных наркотиков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5328592" cy="551723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интеллекта, деградация личности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отклонения работы структур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головного мозга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, в том числе необратимые;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изменение сознания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провоцирующее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самоубийство</a:t>
            </a:r>
            <a:r>
              <a:rPr lang="ru-RU" sz="2000" dirty="0" smtClean="0">
                <a:solidFill>
                  <a:srgbClr val="FF0000"/>
                </a:solidFill>
                <a:latin typeface="Liberation Serif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случайную гибель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возникновение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тяжелых хронических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патологий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часто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смертельных (в том числе онкологические заболевания, бесплодие);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заражение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ВИЧ-инфекцией и гепатитом В и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от применения нестерильных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шприцев и от сексуальных контактов в изменённом состоянии сознания;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связь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криминальным миром и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возможная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насильственная смерть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I:\СПТ\Картинки для слайдов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3058594" cy="273630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24744"/>
            <a:ext cx="3024336" cy="25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01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риска»?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риска»  –  социально-психологические  условия,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повышающие  угрозу  вовлечения  в  зависимое  поведение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).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негативному влиянию группы;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влиянию асоциальных установок социума;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рискованным поступкам;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совершению необдуманных поступков;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Трудность переживания жизненных неудач.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>
            <a:noAutofit/>
          </a:bodyPr>
          <a:lstStyle/>
          <a:p>
            <a:r>
              <a:rPr lang="ru-RU" sz="4000" dirty="0"/>
              <a:t> </a:t>
            </a:r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защиты»?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защиты»  –  обстоятельства,  повышающие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социально-психологическую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к воздействию «факторов риска».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оценивает такие параметры как: 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Благополучие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взаимоотношений с социальным окружением.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Активность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жизненной позиции, социальная активность.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Умение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говорить НЕТ сомнительным предложениям.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 и  уверенность  в  своих  силах  в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трудных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жизненных ситуациях.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63" y="116632"/>
            <a:ext cx="8642350" cy="871392"/>
          </a:xfrm>
        </p:spPr>
        <p:txBody>
          <a:bodyPr lIns="0" tIns="9525" rIns="0" bIns="0" rtlCol="0">
            <a:spAutoFit/>
          </a:bodyPr>
          <a:lstStyle/>
          <a:p>
            <a:pPr marL="9525" algn="ctr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Психологически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благополучный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ребенок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(О.А. Карабанова)</a:t>
            </a:r>
            <a:endParaRPr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379413" y="1716088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13" y="1716088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6350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творческий</a:t>
            </a: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413" y="20478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жизнерадостный</a:t>
            </a:r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379413" y="20478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0" name="object 11"/>
          <p:cNvSpPr>
            <a:spLocks noChangeArrowheads="1"/>
          </p:cNvSpPr>
          <p:nvPr/>
        </p:nvSpPr>
        <p:spPr bwMode="auto">
          <a:xfrm>
            <a:off x="379413" y="23780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413" y="23780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весёлый</a:t>
            </a:r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9413" y="27082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спонтанный</a:t>
            </a:r>
            <a:endParaRPr lang="ru-RU" sz="1300" dirty="0">
              <a:solidFill>
                <a:schemeClr val="bg1"/>
              </a:solidFill>
              <a:latin typeface="Liberation Serif"/>
              <a:cs typeface="Times New Roman" pitchFamily="18" charset="0"/>
            </a:endParaRPr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379413" y="27082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413" y="30384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открытый</a:t>
            </a:r>
          </a:p>
        </p:txBody>
      </p:sp>
      <p:sp>
        <p:nvSpPr>
          <p:cNvPr id="20499" name="object 20"/>
          <p:cNvSpPr>
            <a:spLocks noChangeArrowheads="1"/>
          </p:cNvSpPr>
          <p:nvPr/>
        </p:nvSpPr>
        <p:spPr bwMode="auto">
          <a:xfrm>
            <a:off x="379413" y="30384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9413" y="3368675"/>
            <a:ext cx="6042025" cy="431800"/>
          </a:xfrm>
          <a:custGeom>
            <a:avLst/>
            <a:gdLst/>
            <a:ahLst/>
            <a:cxnLst/>
            <a:rect l="l" t="t" r="r" b="b"/>
            <a:pathLst>
              <a:path w="4937760" h="472439">
                <a:moveTo>
                  <a:pt x="4937760" y="0"/>
                </a:moveTo>
                <a:lnTo>
                  <a:pt x="236219" y="0"/>
                </a:lnTo>
                <a:lnTo>
                  <a:pt x="0" y="236220"/>
                </a:lnTo>
                <a:lnTo>
                  <a:pt x="236219" y="472440"/>
                </a:lnTo>
                <a:lnTo>
                  <a:pt x="4937760" y="472440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9525" algn="ctr" defTabSz="685800">
              <a:spcBef>
                <a:spcPts val="7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познающий себя и окружающий мир не только  разумом, но и чувствами, </a:t>
            </a:r>
            <a:r>
              <a:rPr lang="en-US" sz="1300" dirty="0">
                <a:solidFill>
                  <a:schemeClr val="bg1"/>
                </a:solidFill>
                <a:latin typeface="Liberation Serif"/>
              </a:rPr>
              <a:t/>
            </a:r>
            <a:br>
              <a:rPr lang="en-US" sz="1300" dirty="0">
                <a:solidFill>
                  <a:schemeClr val="bg1"/>
                </a:solidFill>
                <a:latin typeface="Liberation Serif"/>
              </a:rPr>
            </a:br>
            <a:r>
              <a:rPr lang="ru-RU" sz="1300" dirty="0">
                <a:solidFill>
                  <a:schemeClr val="bg1"/>
                </a:solidFill>
                <a:latin typeface="Liberation Serif"/>
              </a:rPr>
              <a:t>интуицией</a:t>
            </a:r>
          </a:p>
        </p:txBody>
      </p:sp>
      <p:sp>
        <p:nvSpPr>
          <p:cNvPr id="20503" name="object 24"/>
          <p:cNvSpPr>
            <a:spLocks noChangeArrowheads="1"/>
          </p:cNvSpPr>
          <p:nvPr/>
        </p:nvSpPr>
        <p:spPr bwMode="auto">
          <a:xfrm>
            <a:off x="379413" y="3368675"/>
            <a:ext cx="6042025" cy="431800"/>
          </a:xfrm>
          <a:custGeom>
            <a:avLst/>
            <a:gdLst>
              <a:gd name="T0" fmla="*/ 0 w 4937760"/>
              <a:gd name="T1" fmla="*/ 0 h 472439"/>
              <a:gd name="T2" fmla="*/ 4937760 w 4937760"/>
              <a:gd name="T3" fmla="*/ 472439 h 472439"/>
            </a:gdLst>
            <a:ahLst/>
            <a:cxnLst/>
            <a:rect l="T0" t="T1" r="T2" b="T3"/>
            <a:pathLst>
              <a:path w="4937760" h="472439">
                <a:moveTo>
                  <a:pt x="4937760" y="472440"/>
                </a:moveTo>
                <a:lnTo>
                  <a:pt x="236219" y="472440"/>
                </a:lnTo>
                <a:lnTo>
                  <a:pt x="0" y="236220"/>
                </a:lnTo>
                <a:lnTo>
                  <a:pt x="236219" y="0"/>
                </a:lnTo>
                <a:lnTo>
                  <a:pt x="4937760" y="0"/>
                </a:lnTo>
                <a:lnTo>
                  <a:pt x="4937760" y="472440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4" name="object 25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5" name="object 26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9413" y="3878263"/>
            <a:ext cx="6042025" cy="252412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>
              <a:spcBef>
                <a:spcPts val="8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полностью принимающий самого себя</a:t>
            </a:r>
          </a:p>
        </p:txBody>
      </p:sp>
      <p:sp>
        <p:nvSpPr>
          <p:cNvPr id="20507" name="object 28"/>
          <p:cNvSpPr>
            <a:spLocks noChangeArrowheads="1"/>
          </p:cNvSpPr>
          <p:nvPr/>
        </p:nvSpPr>
        <p:spPr bwMode="auto">
          <a:xfrm>
            <a:off x="379413" y="38957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8" name="object 29"/>
          <p:cNvSpPr>
            <a:spLocks noChangeArrowheads="1"/>
          </p:cNvSpPr>
          <p:nvPr/>
        </p:nvSpPr>
        <p:spPr bwMode="auto">
          <a:xfrm>
            <a:off x="182563" y="3895725"/>
            <a:ext cx="374650" cy="254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9" name="object 30"/>
          <p:cNvSpPr>
            <a:spLocks noChangeArrowheads="1"/>
          </p:cNvSpPr>
          <p:nvPr/>
        </p:nvSpPr>
        <p:spPr bwMode="auto">
          <a:xfrm>
            <a:off x="192088" y="3895725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8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8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8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9413" y="4191000"/>
            <a:ext cx="6042025" cy="315913"/>
          </a:xfrm>
          <a:custGeom>
            <a:avLst/>
            <a:gdLst/>
            <a:ahLst/>
            <a:cxnLst/>
            <a:rect l="l" t="t" r="r" b="b"/>
            <a:pathLst>
              <a:path w="4937760" h="501650">
                <a:moveTo>
                  <a:pt x="4937760" y="0"/>
                </a:moveTo>
                <a:lnTo>
                  <a:pt x="250697" y="0"/>
                </a:lnTo>
                <a:lnTo>
                  <a:pt x="0" y="250698"/>
                </a:lnTo>
                <a:lnTo>
                  <a:pt x="250697" y="501395"/>
                </a:lnTo>
                <a:lnTo>
                  <a:pt x="4937760" y="501395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принимающий ценность и уникальность  окружающих его людей</a:t>
            </a:r>
          </a:p>
        </p:txBody>
      </p:sp>
      <p:sp>
        <p:nvSpPr>
          <p:cNvPr id="20511" name="object 32"/>
          <p:cNvSpPr>
            <a:spLocks noChangeArrowheads="1"/>
          </p:cNvSpPr>
          <p:nvPr/>
        </p:nvSpPr>
        <p:spPr bwMode="auto">
          <a:xfrm>
            <a:off x="379413" y="4191000"/>
            <a:ext cx="6042025" cy="315913"/>
          </a:xfrm>
          <a:custGeom>
            <a:avLst/>
            <a:gdLst>
              <a:gd name="T0" fmla="*/ 0 w 4937760"/>
              <a:gd name="T1" fmla="*/ 0 h 501650"/>
              <a:gd name="T2" fmla="*/ 4937760 w 4937760"/>
              <a:gd name="T3" fmla="*/ 501650 h 501650"/>
            </a:gdLst>
            <a:ahLst/>
            <a:cxnLst/>
            <a:rect l="T0" t="T1" r="T2" b="T3"/>
            <a:pathLst>
              <a:path w="4937760" h="501650">
                <a:moveTo>
                  <a:pt x="4937760" y="501395"/>
                </a:moveTo>
                <a:lnTo>
                  <a:pt x="250697" y="501395"/>
                </a:lnTo>
                <a:lnTo>
                  <a:pt x="0" y="250698"/>
                </a:lnTo>
                <a:lnTo>
                  <a:pt x="250697" y="0"/>
                </a:lnTo>
                <a:lnTo>
                  <a:pt x="4937760" y="0"/>
                </a:lnTo>
                <a:lnTo>
                  <a:pt x="4937760" y="50139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2" name="object 33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3" name="object 34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9413" y="458152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9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 адекватной самооценкой</a:t>
            </a:r>
          </a:p>
        </p:txBody>
      </p:sp>
      <p:sp>
        <p:nvSpPr>
          <p:cNvPr id="20515" name="object 36"/>
          <p:cNvSpPr>
            <a:spLocks noChangeArrowheads="1"/>
          </p:cNvSpPr>
          <p:nvPr/>
        </p:nvSpPr>
        <p:spPr bwMode="auto">
          <a:xfrm>
            <a:off x="395288" y="458152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6" name="object 37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7" name="object 38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9413" y="49133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4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самостоятельность в принятии решений  </a:t>
            </a:r>
          </a:p>
        </p:txBody>
      </p:sp>
      <p:sp>
        <p:nvSpPr>
          <p:cNvPr id="20519" name="object 40"/>
          <p:cNvSpPr>
            <a:spLocks noChangeArrowheads="1"/>
          </p:cNvSpPr>
          <p:nvPr/>
        </p:nvSpPr>
        <p:spPr bwMode="auto">
          <a:xfrm>
            <a:off x="395288" y="4903192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4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0" name="object 41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1" name="object 42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4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4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4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9413" y="52435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indent="1588" algn="ctr" defTabSz="685800"/>
            <a:r>
              <a:rPr lang="ru-RU" sz="1300" dirty="0" smtClean="0">
                <a:solidFill>
                  <a:schemeClr val="bg1"/>
                </a:solidFill>
                <a:latin typeface="Liberation Serif"/>
              </a:rPr>
              <a:t>ориентация  </a:t>
            </a:r>
            <a:r>
              <a:rPr lang="ru-RU" sz="1300" dirty="0">
                <a:solidFill>
                  <a:schemeClr val="bg1"/>
                </a:solidFill>
                <a:latin typeface="Liberation Serif"/>
              </a:rPr>
              <a:t>на успех в достижении целей</a:t>
            </a:r>
          </a:p>
        </p:txBody>
      </p:sp>
      <p:sp>
        <p:nvSpPr>
          <p:cNvPr id="20523" name="object 44"/>
          <p:cNvSpPr>
            <a:spLocks noChangeArrowheads="1"/>
          </p:cNvSpPr>
          <p:nvPr/>
        </p:nvSpPr>
        <p:spPr bwMode="auto">
          <a:xfrm>
            <a:off x="395288" y="52292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4" name="object 45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5" name="object 46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95"/>
                </a:lnTo>
                <a:lnTo>
                  <a:pt x="23198" y="83786"/>
                </a:lnTo>
                <a:lnTo>
                  <a:pt x="49768" y="49549"/>
                </a:lnTo>
                <a:lnTo>
                  <a:pt x="84158" y="23097"/>
                </a:lnTo>
                <a:lnTo>
                  <a:pt x="124751" y="6043"/>
                </a:lnTo>
                <a:lnTo>
                  <a:pt x="169925" y="0"/>
                </a:lnTo>
                <a:lnTo>
                  <a:pt x="215100" y="6043"/>
                </a:lnTo>
                <a:lnTo>
                  <a:pt x="255693" y="23097"/>
                </a:lnTo>
                <a:lnTo>
                  <a:pt x="290083" y="49549"/>
                </a:lnTo>
                <a:lnTo>
                  <a:pt x="316653" y="83786"/>
                </a:lnTo>
                <a:lnTo>
                  <a:pt x="333782" y="124195"/>
                </a:lnTo>
                <a:lnTo>
                  <a:pt x="339852" y="169163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9413" y="5573713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эмоциональный комфорт</a:t>
            </a:r>
          </a:p>
        </p:txBody>
      </p:sp>
      <p:sp>
        <p:nvSpPr>
          <p:cNvPr id="20527" name="object 48"/>
          <p:cNvSpPr>
            <a:spLocks noChangeArrowheads="1"/>
          </p:cNvSpPr>
          <p:nvPr/>
        </p:nvSpPr>
        <p:spPr bwMode="auto">
          <a:xfrm>
            <a:off x="379413" y="5573713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8" name="object 50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9" name="object 51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43663" y="1700213"/>
            <a:ext cx="2398712" cy="4113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 проходит тестирование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68952" cy="501317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заполнение анкеты из 110 или 140 утверждений, на все из которых необходимо ответить (для учеников 7-9 классов методика содержит 110 утверждений, для учеников 10-11 классов, а также студентов колледжей и 1-2 курсов высших учебных заведений 140 утверждений)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максимальная продолжительность проведения диагностики составляет 2 астрономических часа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при проведении тестирования в качестве наблюдателей допускается присутствие родителей учеников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Правила нахождения родителей на тестировании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96855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   Наблюдающие за процедурой родители или иные законные представители учащихся обязаны выполнять следующие правила поведения: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быть «незаметными»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вести себя тихо, не отвлекать учащихся, не задавать им вопросов, не подсказывать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поддерживать обстановку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честности и открытости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не смотреть на то, как респонденты отвечают на задания теста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рекомендуется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наблюдать со стороны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, ходить по помещению где проходит тестирование является нежелательным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получит участник социально-психологического тестирования?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68952" cy="4608512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Краткую характеристику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актуального уровня развития психологической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устойчивости;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Рекомендации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в каком направлении можно развивать свою психологическую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устойчивость;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Возможность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индивидуального обращения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к психологу, проводившему тестирование, для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получение более подробных результатов тестирования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260648"/>
            <a:ext cx="8640960" cy="6264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ru-RU" b="1" dirty="0" smtClean="0">
                <a:latin typeface="Liberation Serif" pitchFamily="18" charset="0"/>
                <a:cs typeface="Times New Roman" pitchFamily="18" charset="0"/>
              </a:rPr>
              <a:t>Тестирование проводится при наличии информированного согласия в письменной форме одного из родителей (законного представителя) обучающихся, не достигших возраста пятнадцати лет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согласие </a:t>
            </a:r>
            <a:r>
              <a:rPr lang="ru-RU" dirty="0" smtClean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фиксирует разрешение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Вашему ребенку участвовать в тестировании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подтверждает Вашу </a:t>
            </a:r>
            <a:r>
              <a:rPr lang="ru-RU" dirty="0" smtClean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осведомленность о цели</a:t>
            </a:r>
            <a:r>
              <a:rPr lang="ru-RU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тестирования, его длительности и возможных результатах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4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300" dirty="0">
                <a:latin typeface="Liberation Serif" pitchFamily="18" charset="0"/>
              </a:rPr>
              <a:t>Проведение социально-психологического тестирования организовано во </a:t>
            </a:r>
            <a:r>
              <a:rPr lang="ru-RU" sz="2300" dirty="0" smtClean="0">
                <a:latin typeface="Liberation Serif" pitchFamily="18" charset="0"/>
              </a:rPr>
              <a:t>исполнение </a:t>
            </a:r>
            <a:r>
              <a:rPr lang="ru-RU" sz="2300" b="1" dirty="0" smtClean="0">
                <a:latin typeface="Liberation Serif" pitchFamily="18" charset="0"/>
              </a:rPr>
              <a:t>Приказа </a:t>
            </a:r>
            <a:r>
              <a:rPr lang="ru-RU" sz="2300" b="1" dirty="0">
                <a:latin typeface="Liberation Serif" pitchFamily="18" charset="0"/>
              </a:rPr>
              <a:t>Министерства образования и молодёжной политики Свердловской области</a:t>
            </a:r>
            <a:r>
              <a:rPr lang="ru-RU" sz="2300" dirty="0">
                <a:latin typeface="Liberation Serif" pitchFamily="18" charset="0"/>
              </a:rPr>
              <a:t> от 19.08.2019 №145-И «О проведении социально-психологического тестирования обучающихся в муниципальных общеобразовательных и в государственных профессиональных образовательных организациях Свердловской области, направленного на ранее выявление незаконного потребления наркотических средств и психотропных веществ с использованием единой методики»</a:t>
            </a:r>
          </a:p>
          <a:p>
            <a:pPr algn="just"/>
            <a:endParaRPr lang="ru-RU" sz="23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27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232248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9532" y="1628800"/>
            <a:ext cx="8424936" cy="4320480"/>
          </a:xfrm>
        </p:spPr>
        <p:txBody>
          <a:bodyPr>
            <a:normAutofit lnSpcReduction="10000"/>
          </a:bodyPr>
          <a:lstStyle/>
          <a:p>
            <a:pPr marL="0" indent="363538">
              <a:buNone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Пройдет на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всей территории Российской Федерации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период с 1 по 25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ноября;</a:t>
            </a:r>
          </a:p>
          <a:p>
            <a:pPr marL="0" indent="363538">
              <a:buNone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Будет проходить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ежегодно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;</a:t>
            </a:r>
          </a:p>
          <a:p>
            <a:pPr marL="0" indent="363538">
              <a:buNone/>
            </a:pP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Участниками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станут обучающиеся с7 по 11 класс (с 13 до 18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лет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включительно), а также студенты 1-2 курсов средне-специальных и </a:t>
            </a:r>
            <a:r>
              <a:rPr lang="ru-RU" sz="2400" dirty="0">
                <a:latin typeface="Liberation Serif" pitchFamily="18" charset="0"/>
              </a:rPr>
              <a:t>высших учебных </a:t>
            </a:r>
            <a:r>
              <a:rPr lang="ru-RU" sz="2400" dirty="0" smtClean="0">
                <a:latin typeface="Liberation Serif" pitchFamily="18" charset="0"/>
              </a:rPr>
              <a:t>заведений. 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400" dirty="0" smtClean="0">
                <a:latin typeface="Liberation Serif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Целью тестирования </a:t>
            </a:r>
            <a:r>
              <a:rPr lang="ru-RU" sz="2400" dirty="0">
                <a:latin typeface="Liberation Serif" pitchFamily="18" charset="0"/>
              </a:rPr>
              <a:t>является выявление </a:t>
            </a:r>
            <a:r>
              <a:rPr lang="ru-RU" sz="2400" dirty="0" smtClean="0">
                <a:latin typeface="Liberation Serif" pitchFamily="18" charset="0"/>
              </a:rPr>
              <a:t>скрытой </a:t>
            </a:r>
            <a:r>
              <a:rPr lang="ru-RU" sz="2400" dirty="0">
                <a:latin typeface="Liberation Serif" pitchFamily="18" charset="0"/>
              </a:rPr>
              <a:t>и явной </a:t>
            </a:r>
            <a:r>
              <a:rPr lang="ru-RU" sz="2400" dirty="0" err="1">
                <a:latin typeface="Liberation Serif" pitchFamily="18" charset="0"/>
              </a:rPr>
              <a:t>рискогенности</a:t>
            </a:r>
            <a:r>
              <a:rPr lang="ru-RU" sz="2400" dirty="0">
                <a:latin typeface="Liberation Serif" pitchFamily="18" charset="0"/>
              </a:rPr>
              <a:t> социально-психологических условий, формирующих психологическую готовность к </a:t>
            </a:r>
            <a:r>
              <a:rPr lang="ru-RU" sz="2400" dirty="0" err="1">
                <a:latin typeface="Liberation Serif" pitchFamily="18" charset="0"/>
              </a:rPr>
              <a:t>аддиктивному</a:t>
            </a:r>
            <a:r>
              <a:rPr lang="ru-RU" sz="2400" dirty="0">
                <a:latin typeface="Liberation Serif" pitchFamily="18" charset="0"/>
              </a:rPr>
              <a:t> (зависимому) поведению у лиц подросткового и юношеского возраста.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90763"/>
            <a:ext cx="8640960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+mj-ea"/>
                <a:cs typeface="+mj-cs"/>
              </a:rPr>
              <a:t>   Социально-психологическое тестирование по Единой Методике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Выявляет ли методика СПТ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наркопотребление</a:t>
            </a: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или наркозависимость?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623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Методика  не  может  быть  использована  для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формулировки  заключения  о  наркотической  или  иной </a:t>
            </a:r>
            <a:r>
              <a:rPr lang="ru-RU" sz="2800" b="1" dirty="0" smtClean="0">
                <a:solidFill>
                  <a:srgbClr val="FF0000"/>
                </a:solidFill>
                <a:latin typeface="Liberation Serif" pitchFamily="18" charset="0"/>
              </a:rPr>
              <a:t>зависимости</a:t>
            </a: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.  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0000"/>
              </a:solidFill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Она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выявляет социально-психологические предпосылки,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которые 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  определенных  обстоятельствах  могут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спровоцировать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желание попробовать наркотик. </a:t>
            </a:r>
            <a:endParaRPr lang="ru-RU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тестирования станут известны в образовательной организации?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1.Так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как все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результаты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деперсонифицированы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, получить индивидуальные результаты обучающегося из работников и руководства образовательной организации никто не сможет без нарушения законодательства Российской Федерации.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2.С конфиденциальной информацией о Вашем ребенке имеет право работать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только педагог-психолог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образовательной организации, который имеет соответствующее образование.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3.Обнародоваться и обсуждаться будут только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усредненные (статистические) результаты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и иметь вид статистического отчета по классу или школе в целом </a:t>
            </a:r>
          </a:p>
        </p:txBody>
      </p:sp>
    </p:spTree>
    <p:extLst>
      <p:ext uri="{BB962C8B-B14F-4D97-AF65-F5344CB8AC3E}">
        <p14:creationId xmlns:p14="http://schemas.microsoft.com/office/powerpoint/2010/main" val="268103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В чем заключается конфиденциальность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проведения тестирования?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Liberation Serif" pitchFamily="18" charset="0"/>
              </a:rPr>
              <a:t>Все результаты тестирования строго конфиденциальны! </a:t>
            </a:r>
            <a:endParaRPr lang="ru-RU" dirty="0" smtClean="0">
              <a:latin typeface="Liberation Serif" pitchFamily="18" charset="0"/>
            </a:endParaRPr>
          </a:p>
          <a:p>
            <a:r>
              <a:rPr lang="ru-RU" dirty="0" smtClean="0">
                <a:latin typeface="Liberation Serif" pitchFamily="18" charset="0"/>
              </a:rPr>
              <a:t>В </a:t>
            </a:r>
            <a:r>
              <a:rPr lang="ru-RU" dirty="0">
                <a:latin typeface="Liberation Serif" pitchFamily="18" charset="0"/>
              </a:rPr>
              <a:t>образовательной организации должно быть положение о </a:t>
            </a:r>
            <a:r>
              <a:rPr lang="ru-RU" dirty="0" smtClean="0">
                <a:latin typeface="Liberation Serif" pitchFamily="18" charset="0"/>
              </a:rPr>
              <a:t>конфиденциальной </a:t>
            </a:r>
            <a:r>
              <a:rPr lang="ru-RU" dirty="0">
                <a:latin typeface="Liberation Serif" pitchFamily="18" charset="0"/>
              </a:rPr>
              <a:t>информации. </a:t>
            </a:r>
          </a:p>
          <a:p>
            <a:r>
              <a:rPr lang="ru-RU" dirty="0" smtClean="0">
                <a:latin typeface="Liberation Serif" pitchFamily="18" charset="0"/>
              </a:rPr>
              <a:t>Каждому </a:t>
            </a:r>
            <a:r>
              <a:rPr lang="ru-RU" dirty="0">
                <a:latin typeface="Liberation Serif" pitchFamily="18" charset="0"/>
              </a:rPr>
              <a:t>обучающемуся присваивается индивидуальный код участника, </a:t>
            </a:r>
            <a:r>
              <a:rPr lang="ru-RU" dirty="0" smtClean="0">
                <a:latin typeface="Liberation Serif" pitchFamily="18" charset="0"/>
              </a:rPr>
              <a:t>который </a:t>
            </a:r>
            <a:r>
              <a:rPr lang="ru-RU" dirty="0">
                <a:latin typeface="Liberation Serif" pitchFamily="18" charset="0"/>
              </a:rPr>
              <a:t>делает невозможным персонификацию данных. </a:t>
            </a:r>
          </a:p>
          <a:p>
            <a:r>
              <a:rPr lang="ru-RU" dirty="0" smtClean="0">
                <a:latin typeface="Liberation Serif" pitchFamily="18" charset="0"/>
              </a:rPr>
              <a:t>Список </a:t>
            </a:r>
            <a:r>
              <a:rPr lang="ru-RU" dirty="0">
                <a:latin typeface="Liberation Serif" pitchFamily="18" charset="0"/>
              </a:rPr>
              <a:t>индивидуальных кодов и соответствующих им </a:t>
            </a:r>
            <a:r>
              <a:rPr lang="ru-RU" dirty="0" smtClean="0">
                <a:latin typeface="Liberation Serif" pitchFamily="18" charset="0"/>
              </a:rPr>
              <a:t>фамилий </a:t>
            </a:r>
            <a:r>
              <a:rPr lang="ru-RU" dirty="0">
                <a:latin typeface="Liberation Serif" pitchFamily="18" charset="0"/>
              </a:rPr>
              <a:t>хранится в </a:t>
            </a:r>
            <a:r>
              <a:rPr lang="ru-RU" dirty="0" smtClean="0">
                <a:latin typeface="Liberation Serif" pitchFamily="18" charset="0"/>
              </a:rPr>
              <a:t>образовательной </a:t>
            </a:r>
            <a:r>
              <a:rPr lang="ru-RU" dirty="0">
                <a:latin typeface="Liberation Serif" pitchFamily="18" charset="0"/>
              </a:rPr>
              <a:t>организации в соответствии с Федеральным законом от 27 </a:t>
            </a:r>
            <a:r>
              <a:rPr lang="ru-RU" dirty="0" smtClean="0">
                <a:latin typeface="Liberation Serif" pitchFamily="18" charset="0"/>
              </a:rPr>
              <a:t>июля </a:t>
            </a:r>
            <a:r>
              <a:rPr lang="ru-RU" dirty="0">
                <a:latin typeface="Liberation Serif" pitchFamily="18" charset="0"/>
              </a:rPr>
              <a:t>2007 г. № 152-ФЗ «О персональных данных». </a:t>
            </a:r>
          </a:p>
          <a:p>
            <a:r>
              <a:rPr lang="ru-RU" dirty="0" smtClean="0">
                <a:latin typeface="Liberation Serif" pitchFamily="18" charset="0"/>
              </a:rPr>
              <a:t>Персональные </a:t>
            </a:r>
            <a:r>
              <a:rPr lang="ru-RU" dirty="0">
                <a:latin typeface="Liberation Serif" pitchFamily="18" charset="0"/>
              </a:rPr>
              <a:t>результаты могут быть </a:t>
            </a:r>
            <a:r>
              <a:rPr lang="ru-RU" b="1" dirty="0">
                <a:latin typeface="Liberation Serif" pitchFamily="18" charset="0"/>
              </a:rPr>
              <a:t>доступны</a:t>
            </a:r>
            <a:r>
              <a:rPr lang="ru-RU" dirty="0">
                <a:latin typeface="Liberation Serif" pitchFamily="18" charset="0"/>
              </a:rPr>
              <a:t> только трем лицам: </a:t>
            </a:r>
            <a:r>
              <a:rPr lang="ru-RU" b="1" dirty="0" smtClean="0">
                <a:latin typeface="Liberation Serif" pitchFamily="18" charset="0"/>
              </a:rPr>
              <a:t>родителю</a:t>
            </a:r>
            <a:r>
              <a:rPr lang="ru-RU" b="1" dirty="0">
                <a:latin typeface="Liberation Serif" pitchFamily="18" charset="0"/>
              </a:rPr>
              <a:t>, ребенку и педагогу-психологу. </a:t>
            </a:r>
          </a:p>
        </p:txBody>
      </p:sp>
    </p:spTree>
    <p:extLst>
      <p:ext uri="{BB962C8B-B14F-4D97-AF65-F5344CB8AC3E}">
        <p14:creationId xmlns:p14="http://schemas.microsoft.com/office/powerpoint/2010/main" val="106551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8755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Liberation Serif" pitchFamily="18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будут получены Вами и вашим ребенком после проведения тестирования? 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Основной принцип при сообщении результатов: </a:t>
            </a:r>
            <a:endParaRPr lang="ru-RU" dirty="0" smtClean="0">
              <a:solidFill>
                <a:srgbClr val="FF000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Liberation Serif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не навреди!»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После теста, ребенок получает обратную связь в виде краткого описания  </a:t>
            </a:r>
            <a:r>
              <a:rPr lang="ru-RU" dirty="0" smtClean="0">
                <a:latin typeface="Liberation Serif" pitchFamily="18" charset="0"/>
              </a:rPr>
              <a:t>психологической </a:t>
            </a:r>
            <a:r>
              <a:rPr lang="ru-RU" dirty="0">
                <a:latin typeface="Liberation Serif" pitchFamily="18" charset="0"/>
              </a:rPr>
              <a:t>устойчивости в трудных жизненных ситуациях.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Заключений о </a:t>
            </a:r>
            <a:r>
              <a:rPr lang="ru-RU" dirty="0" err="1">
                <a:latin typeface="Liberation Serif" pitchFamily="18" charset="0"/>
              </a:rPr>
              <a:t>наркопотреблении</a:t>
            </a:r>
            <a:r>
              <a:rPr lang="ru-RU" dirty="0">
                <a:latin typeface="Liberation Serif" pitchFamily="18" charset="0"/>
              </a:rPr>
              <a:t> или </a:t>
            </a:r>
            <a:r>
              <a:rPr lang="ru-RU" dirty="0" smtClean="0">
                <a:latin typeface="Liberation Serif" pitchFamily="18" charset="0"/>
              </a:rPr>
              <a:t>наркозависимости </a:t>
            </a:r>
            <a:r>
              <a:rPr lang="ru-RU" dirty="0">
                <a:latin typeface="Liberation Serif" pitchFamily="18" charset="0"/>
              </a:rPr>
              <a:t>не делается.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При желании можно обратиться к педагогу-психологу за более подробными </a:t>
            </a:r>
            <a:r>
              <a:rPr lang="ru-RU" dirty="0" smtClean="0">
                <a:latin typeface="Liberation Serif" pitchFamily="18" charset="0"/>
              </a:rPr>
              <a:t>результатами </a:t>
            </a:r>
            <a:r>
              <a:rPr lang="ru-RU" dirty="0">
                <a:latin typeface="Liberation Serif" pitchFamily="18" charset="0"/>
              </a:rPr>
              <a:t>и разъяснениями. </a:t>
            </a:r>
          </a:p>
        </p:txBody>
      </p:sp>
    </p:spTree>
    <p:extLst>
      <p:ext uri="{BB962C8B-B14F-4D97-AF65-F5344CB8AC3E}">
        <p14:creationId xmlns:p14="http://schemas.microsoft.com/office/powerpoint/2010/main" val="65253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Могут ли результаты социально-психологического тестирования отрицательно повлиять на репутацию ребенка или осложнить его жизнь в дальнейшем?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Методика  СПТ  не  выявляет 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наркопотребление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или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наркозависимость. В ней нет ни одного вопроса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об 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употреблении  наркотических  средств  и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психотропных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веществ. </a:t>
            </a:r>
            <a:endParaRPr lang="ru-RU" sz="2800" dirty="0" smtClean="0">
              <a:solidFill>
                <a:srgbClr val="000000"/>
              </a:solidFill>
              <a:latin typeface="Liberation Serif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 </a:t>
            </a:r>
            <a:r>
              <a:rPr lang="ru-RU" b="1" dirty="0">
                <a:latin typeface="Liberation Serif" pitchFamily="18" charset="0"/>
              </a:rPr>
              <a:t>Методика является опросом мнений и не оценивает </a:t>
            </a:r>
            <a:r>
              <a:rPr lang="ru-RU" b="1" dirty="0" smtClean="0">
                <a:latin typeface="Liberation Serif" pitchFamily="18" charset="0"/>
              </a:rPr>
              <a:t>самих </a:t>
            </a:r>
            <a:r>
              <a:rPr lang="ru-RU" b="1" dirty="0">
                <a:latin typeface="Liberation Serif" pitchFamily="18" charset="0"/>
              </a:rPr>
              <a:t>детей!</a:t>
            </a:r>
            <a:r>
              <a:rPr lang="ru-RU" dirty="0">
                <a:latin typeface="Liberation Serif" pitchFamily="18" charset="0"/>
              </a:rPr>
              <a:t> Таким образом, оцениваются не дети, а </a:t>
            </a:r>
            <a:r>
              <a:rPr lang="ru-RU" dirty="0" smtClean="0">
                <a:latin typeface="Liberation Serif" pitchFamily="18" charset="0"/>
              </a:rPr>
              <a:t>социально-психологические  </a:t>
            </a:r>
            <a:r>
              <a:rPr lang="ru-RU" dirty="0">
                <a:latin typeface="Liberation Serif" pitchFamily="18" charset="0"/>
              </a:rPr>
              <a:t>условия,  в  которых  они </a:t>
            </a:r>
            <a:r>
              <a:rPr lang="ru-RU" dirty="0" smtClean="0">
                <a:latin typeface="Liberation Serif" pitchFamily="18" charset="0"/>
              </a:rPr>
              <a:t>находятся</a:t>
            </a:r>
            <a:r>
              <a:rPr lang="ru-RU" dirty="0">
                <a:latin typeface="Liberation Serif" pitchFamily="18" charset="0"/>
              </a:rPr>
              <a:t>. </a:t>
            </a:r>
            <a:endParaRPr lang="ru-RU" dirty="0" smtClean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6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 основании чего делаются выводы в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методике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СПТ 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 основана  на  представлении  о  непрерывности  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единовременности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совместного  воздействия  на  ребенка 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риска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»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защиты».  </a:t>
            </a:r>
          </a:p>
          <a:p>
            <a:pPr marL="0" indent="0">
              <a:buNone/>
            </a:pPr>
            <a:endParaRPr lang="ru-RU" sz="2400" dirty="0">
              <a:latin typeface="Liberation Serif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Если  «факторы  риска»  начинают  преобладать  над  «факторами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защиты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»  –  обучающемуся  необходимо  оказать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психолого-педагогическую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помощь  и  социальную  поддержку  и  предотвратить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таким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образом  вовлечение  в  негативные  проявления,  в  том  числе </a:t>
            </a:r>
            <a:r>
              <a:rPr lang="ru-RU" sz="2400" dirty="0" err="1" smtClean="0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837</TotalTime>
  <Words>992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  Социально-психологическое тестирование  по единой методике</vt:lpstr>
      <vt:lpstr>Презентация PowerPoint</vt:lpstr>
      <vt:lpstr>Презентация PowerPoint</vt:lpstr>
      <vt:lpstr>Выявляет ли методика СПТ  наркопотребление или наркозависимость? </vt:lpstr>
      <vt:lpstr>Какие результаты тестирования станут известны в образовательной организации? </vt:lpstr>
      <vt:lpstr> В чем заключается конфиденциальность  проведения тестирования? </vt:lpstr>
      <vt:lpstr> Какие результаты будут получены Вами и вашим ребенком после проведения тестирования? </vt:lpstr>
      <vt:lpstr>Могут ли результаты социально-психологического тестирования отрицательно повлиять на репутацию ребенка или осложнить его жизнь в дальнейшем? </vt:lpstr>
      <vt:lpstr>На основании чего делаются выводы в методике СПТ ? </vt:lpstr>
      <vt:lpstr>Презентация PowerPoint</vt:lpstr>
      <vt:lpstr>Возраст наркоманов в России по официальной статистике</vt:lpstr>
      <vt:lpstr>Последствия употребления современных наркотиков</vt:lpstr>
      <vt:lpstr>Что такое «факторы риска»? </vt:lpstr>
      <vt:lpstr> Что такое «факторы защиты»? </vt:lpstr>
      <vt:lpstr>Психологически благополучный ребенок  (О.А. Карабанова)</vt:lpstr>
      <vt:lpstr>Как проходит тестирование</vt:lpstr>
      <vt:lpstr>Правила нахождения родителей на тестировании</vt:lpstr>
      <vt:lpstr>Что получит участник социально-психологического тестирования?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Социально-психологическое тестирование</dc:title>
  <dc:creator>Специалист</dc:creator>
  <cp:lastModifiedBy>Елена</cp:lastModifiedBy>
  <cp:revision>43</cp:revision>
  <dcterms:created xsi:type="dcterms:W3CDTF">2019-09-20T06:39:24Z</dcterms:created>
  <dcterms:modified xsi:type="dcterms:W3CDTF">2019-09-24T12:15:42Z</dcterms:modified>
</cp:coreProperties>
</file>