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2" r:id="rId5"/>
    <p:sldId id="260" r:id="rId6"/>
    <p:sldId id="293" r:id="rId7"/>
    <p:sldId id="261" r:id="rId8"/>
    <p:sldId id="280" r:id="rId9"/>
    <p:sldId id="266" r:id="rId10"/>
    <p:sldId id="268" r:id="rId11"/>
    <p:sldId id="288" r:id="rId12"/>
    <p:sldId id="281" r:id="rId13"/>
    <p:sldId id="283" r:id="rId14"/>
    <p:sldId id="286" r:id="rId15"/>
    <p:sldId id="265" r:id="rId16"/>
    <p:sldId id="289" r:id="rId17"/>
    <p:sldId id="273" r:id="rId18"/>
    <p:sldId id="310" r:id="rId19"/>
    <p:sldId id="312" r:id="rId20"/>
    <p:sldId id="287" r:id="rId21"/>
    <p:sldId id="292" r:id="rId22"/>
    <p:sldId id="284" r:id="rId23"/>
    <p:sldId id="28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8DE7-2237-4612-8B78-2CB3B7ABA9D6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2DB12-9A15-4ED8-B0ED-FD7D12894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764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2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978B-6EA0-4EB4-9211-24E659D802C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694F-3A5C-43E7-B7A3-54F498B0E6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&#1089;&#1072;&#1081;&#1090;&#1086;&#1073;&#1088;&#1072;&#1079;&#1086;&#1074;&#1072;&#1085;&#1080;&#1103;.&#1088;&#1092;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chool1.ekb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80" y="1891904"/>
            <a:ext cx="8622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граждан 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первый класс </a:t>
            </a:r>
            <a:br>
              <a:rPr lang="ru-RU" sz="4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 – 2025 гг.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5638" y="4312478"/>
            <a:ext cx="37689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аместитель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директора 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Гайнетдинова </a:t>
            </a:r>
          </a:p>
          <a:p>
            <a:pPr algn="r"/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Зимфира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Габдрафиковна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80" y="5815702"/>
            <a:ext cx="568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СОШ № 1 имени С.С. Алексеева</a:t>
            </a:r>
          </a:p>
          <a:p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Екатеринбург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1" y="184728"/>
            <a:ext cx="1936594" cy="170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2101" y="188686"/>
            <a:ext cx="8634184" cy="1857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соответствии с ФЗ № 273 Департамент образования вправе разрешить приём детей в школу в более раннем или более позднем возрасте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 зачислении ребенка в возрасте до 6,6 или старше 8 лет родителям необходимо предоставить (помимо основных) дополнительные документы: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94637"/>
              </p:ext>
            </p:extLst>
          </p:nvPr>
        </p:nvGraphicFramePr>
        <p:xfrm>
          <a:off x="292101" y="2278743"/>
          <a:ext cx="8634184" cy="4440463"/>
        </p:xfrm>
        <a:graphic>
          <a:graphicData uri="http://schemas.openxmlformats.org/drawingml/2006/table">
            <a:tbl>
              <a:tblPr firstRow="1" firstCol="1" bandRow="1"/>
              <a:tblGrid>
                <a:gridCol w="255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31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Обращение в Комиссию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572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Подлинник или скан-копия*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Оформляется на имя начальника Департамента образования Администрации города Екатеринбурга в свободной форме. В обращении поясняются причины невозможности начала обучения ребенка в первом классе в установленном законодательством возрасте 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44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2679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Заключение педагога-психолога о психологической готовности ребенка к обучению в школе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Подлинник или скан-копия*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Выдается государственными, муниципальными или частными учреждениями, осуществляющими психолого-педагогическую поддержку несовершеннолетних, имеющими лицензию на осуществление данного вида деятельности. Заключение оформляется на официальном бланке учреждения. Срок действия заключения – 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год.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Рекомендуем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ая организация для получения Заключения - ул. 8 Марта, 55а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369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Медицинская карта ребенка для образовательных учреждений дошкольного, начального общего, основного общего, среднего (полного) общего образования, учреждений начального и среднего профессионального образования, детских домов и школ-интернатов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Подлинник или скан-копия*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Оформляется по форме № 026/у-2000, утвержденной Приказом Министерства здравоохранения Российской Федерации. Медицинская карта ребенка должна содержать сведения о прохождении ребенком медицинского осмотра для поступления в первый класс. Учитываются медицинские результаты обследования ребенка, выданные в текущем году.  При предъявлении документов в электронном виде представляется титульный лист медицинской карты ребенка и раздел 6 «Данные плановых профилактических медицинских осмотров»</a:t>
                      </a:r>
                    </a:p>
                  </a:txBody>
                  <a:tcPr marL="108005" marR="51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46052"/>
            <a:ext cx="7797662" cy="659422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Регламент работы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534" y="696547"/>
            <a:ext cx="8812604" cy="5676900"/>
          </a:xfrm>
        </p:spPr>
        <p:txBody>
          <a:bodyPr>
            <a:noAutofit/>
          </a:bodyPr>
          <a:lstStyle/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5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Документы на рассмотрение Комиссии родители могут представить в школу, МФЦ или направить по почте России. Ответственные специалисты школы, МФЦ к поданному заявлению в ГИС прикрепляют данные образцы документов, которые в системе ГИС рассматривает Комиссия.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5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Комиссия по рассмотрению вопросов обучения детей, не достигших школьного возраста или достигших возраста 8 лет и старше, создана в Департаменте образования, телефон: 304-12-44. 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5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основе рассмотрения пакета документов Комиссия делает заключение о готовности или неготовности ребенка к обучению в школе в более раннем возрасте. В течение трех рабочих дней Комиссия принимает решение, по результатам которого секретарь Комиссии устанавливает в ГИС в отношении заявления статус: «Одобрено» или «Не одобрено».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5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Информация о решении Комиссии автоматически направляется заявителю способом, указанным им в заявлении на зачисление. Это служит основанием для принятия директором школы решения о зачислении в школу ребенка в установленный законом срок.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5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случае отрицательного решения Комиссии секретарь Комиссии устанавливает в ГИС статус «Не одобрено», и заявление, поданное в электронном виде, отклоняется с указанием причин.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7497"/>
            <a:ext cx="7797662" cy="149486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Перечень документов, необходимых для зачисления ребенка, имеющего право </a:t>
            </a:r>
            <a:r>
              <a:rPr lang="ru-RU" sz="2000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преимущественного зачисления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на обучение по образовательным программам начального общего образования: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1" y="1235056"/>
            <a:ext cx="8343322" cy="445155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Копия 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документа,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удостоверяющий личность родителя (законного представителя) ребенка;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Копия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свидетельства о рождении ребенка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или документ, подтверждающий родство заявителя;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документа,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подтверждающий 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установление опеки или попечительства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(при необходимости);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Копия 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документа о регистрации ребенка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или поступающего по месту жительства или по месту пребывания на закрепленной территории или 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справку о приеме документов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оформления регистрации по месту жительства;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заключения ПМПК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(при наличии);</a:t>
            </a:r>
            <a:endParaRPr lang="ru-RU" sz="1600" u="sng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4)Копия 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свидетельства о рождении полнородных и неполнородных брата и (или) </a:t>
            </a:r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сестры, усыновленных (удочеренных), опекаемых;</a:t>
            </a:r>
            <a:endParaRPr lang="ru-RU" sz="16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Копии 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документов, подтверждающих право преимущественного зачисления, а именно: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справка с места обучения</a:t>
            </a:r>
            <a:r>
              <a:rPr lang="ru-RU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полнородного и неполнородного брата и (или) </a:t>
            </a:r>
            <a:r>
              <a:rPr lang="ru-RU" sz="1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сестры, усыновленные (удочеренные), а также детей-опекаемых</a:t>
            </a:r>
            <a:endParaRPr lang="ru-RU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23" y="-111379"/>
            <a:ext cx="8376726" cy="1257299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Перечень документов, необходимых для зачисления ребенка, имеющего </a:t>
            </a:r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право </a:t>
            </a:r>
            <a:r>
              <a:rPr lang="ru-RU" sz="1600" b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внеочередного и </a:t>
            </a:r>
            <a:r>
              <a:rPr lang="ru-RU" sz="1600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первоочередного зачисления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на обучение </a:t>
            </a:r>
            <a:b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образовательным программам начального общего образования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6623" y="857427"/>
            <a:ext cx="9008428" cy="55029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Копия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документа,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удостоверяющий личность родителя (законного представителя) ребенка;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Копия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свидетельства о рождении ребенка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или документ, подтверждающий родство заявителя;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документа, 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подтверждающий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установление опеки или попечительства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(при необходимости);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Копия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документа о регистрации ребенка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или поступающего по месту жительства или по месту пребывания на закрепленной территории или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справку о приеме документов 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оформления регистрации по месту жительства;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Копия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заключения ПМПК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(при наличии)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Справка с места работы родителя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(законного представителя) ребенка (при наличии права </a:t>
            </a: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внеочередного или первоочередного 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права). Справка оформляется на официальном бланке выдающей организации, подписывается руководителем, заверяется печатью организации, указывается дата выдачи справки. Срок действия справки -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дней со дня выдачи.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Справка из воинской части 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(военного комиссариата субъекта Российской Федерации) </a:t>
            </a:r>
            <a:r>
              <a:rPr lang="ru-RU" sz="14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выписка из личного кабинета пользователя Единой государственной информационной системы социального обеспечения (подлинник или нотариально удостоверенная копия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представляется при подтверждении внеочередного и первоочередного права в соответствии с Постановлением Правительства Свердловской области от 06.04.2023</a:t>
            </a: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№ 237-ПП «Об утверждении Порядка предоставления мер социальной поддержки отдельным категориям обучающихся». 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Справка из воинской части (военного комиссариата) оформляется в соответствии с Приложением № 2 к служебному письму статс-секретаря – заместителя Министра обороны Российской Федерации от 21 октября 2023 г. № 173/2/34253; </a:t>
            </a:r>
            <a:endParaRPr lang="ru-RU" sz="1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7193" y="208872"/>
            <a:ext cx="8669614" cy="6649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соответствии с Административным регламентом на подтверждение документами отводится 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рабочих дня </a:t>
            </a: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(для родителей детей младше 6,6 и старше 8 лет).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Остальные категории также должны 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подтвердить</a:t>
            </a: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заявления документами (</a:t>
            </a:r>
            <a:r>
              <a:rPr lang="ru-RU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копия+оригинал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 в течение трех рабочих дней с даты завершения приема заявлений (30 июня) (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этап).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5929"/>
            <a:ext cx="9465352" cy="11519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ПОДАЧЕ ЗАЯВЛЕНИЯ: СПОСОБЫ, ВРЕМЯ, ПОРЯДОК. ПОРЯДОК ЗАЧИСЛЕНИЯ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537" y="1264323"/>
            <a:ext cx="8542925" cy="51779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электронном виде через Единый портал Государственных и муниципальных услуг (далее – ЕПГУ);</a:t>
            </a:r>
          </a:p>
          <a:p>
            <a:r>
              <a:rPr lang="ru-RU" sz="2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Лично через Многофункциональный центр предоставления государственных и муниципальных услуг (далее – МФЦ);</a:t>
            </a:r>
          </a:p>
          <a:p>
            <a:r>
              <a:rPr lang="ru-RU" sz="2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Лично в школу по отдельному графику, размещенному на официальном сайте школы;</a:t>
            </a:r>
          </a:p>
          <a:p>
            <a:r>
              <a:rPr lang="ru-RU" sz="2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Заказным письмом с уведомлением о вручении через организации почтовой 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52" y="794769"/>
            <a:ext cx="7797662" cy="61546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Основаниями для отказа в предоставлении услуги являются следующие факты:</a:t>
            </a:r>
            <a:r>
              <a:rPr lang="ru-RU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8652" y="1410230"/>
            <a:ext cx="8103361" cy="4519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 принятии руководителем учреждения решения о зачислении в учреждение учитываются: </a:t>
            </a:r>
          </a:p>
          <a:p>
            <a:r>
              <a:rPr lang="ru-RU" sz="20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квота открытых мест в учреждении;</a:t>
            </a:r>
          </a:p>
          <a:p>
            <a:r>
              <a:rPr lang="ru-RU" sz="20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дата и время регистрации, порядковый номер заявления в ГИС;</a:t>
            </a:r>
          </a:p>
          <a:p>
            <a:r>
              <a:rPr lang="ru-RU" sz="20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ответов на запросы, полученные в порядке межведомственного информационного взаимодействия; </a:t>
            </a:r>
          </a:p>
          <a:p>
            <a:r>
              <a:rPr lang="ru-RU" sz="20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наличие внеочередного, первоочередного или преимущественного права на зачисление; </a:t>
            </a:r>
          </a:p>
          <a:p>
            <a:r>
              <a:rPr lang="ru-RU" sz="20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регистрация на территории, закрепленной за учреждением постановлением Администрации города Екатеринбурга (за исключением лиц, имеющих право преимущественного зачисления в учреждение);</a:t>
            </a:r>
          </a:p>
          <a:p>
            <a:r>
              <a:rPr lang="ru-RU" sz="20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решение комиссии о приеме в учреждение ребенка, не достигшего возраста 6 лет и 6 месяцев или достигшего возраста 8 лет и более.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2660" y="734207"/>
            <a:ext cx="8467725" cy="4217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рием </a:t>
            </a:r>
            <a:r>
              <a:rPr lang="ru-RU" sz="32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заявлений начинается </a:t>
            </a:r>
            <a:r>
              <a:rPr lang="ru-RU" sz="3200" b="1" u="sng" cap="none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единовременно</a:t>
            </a:r>
            <a:r>
              <a:rPr lang="ru-RU" sz="32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в </a:t>
            </a:r>
            <a:r>
              <a:rPr lang="ru-RU" sz="3200" b="1" u="sng" cap="none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00:00 часов 01 апреля</a:t>
            </a:r>
            <a:r>
              <a:rPr lang="ru-RU" sz="32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для всех лиц, </a:t>
            </a:r>
            <a:r>
              <a:rPr lang="ru-RU" sz="32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зарегистрированных</a:t>
            </a:r>
            <a:r>
              <a:rPr lang="ru-RU" sz="32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на закрепленной за учреждением территории, для граждан, обладающих </a:t>
            </a:r>
            <a:r>
              <a:rPr lang="ru-RU" sz="32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внеочередным, </a:t>
            </a:r>
            <a:r>
              <a:rPr lang="ru-RU" sz="32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первоочередным</a:t>
            </a:r>
            <a:r>
              <a:rPr lang="ru-RU" sz="3200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cap="none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преимущественным</a:t>
            </a:r>
            <a:r>
              <a:rPr lang="ru-RU" sz="32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правом зачисления</a:t>
            </a:r>
            <a:endParaRPr lang="ru-RU" sz="2800" cap="none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7650" y="1510666"/>
            <a:ext cx="8467725" cy="4217306"/>
          </a:xfrm>
        </p:spPr>
        <p:txBody>
          <a:bodyPr>
            <a:noAutofit/>
          </a:bodyPr>
          <a:lstStyle/>
          <a:p>
            <a:pPr algn="l"/>
            <a:r>
              <a:rPr lang="ru-RU" sz="23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адресной строке браузера набрать </a:t>
            </a:r>
            <a:r>
              <a:rPr lang="ru-RU" sz="2300" u="sng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www.gosuslugi.ru</a:t>
            </a:r>
            <a:r>
              <a:rPr lang="ru-RU" sz="23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нажать кнопку «Войти», ввести логин, пароль и нажать кнопку «Войти». Поиск услуги можно осуществить через электронного помощника: в строке поиска ввести «Запись в школу», выбрать действие «Подать заявление», далее выбрать «В другом регионе» - «Подать заявление» либо перейти по прямой ссылке на услугу:     </a:t>
            </a:r>
            <a:r>
              <a:rPr lang="ru-RU" sz="2300" u="sng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https://www.gosuslugi.ru/600426/1/form</a:t>
            </a:r>
            <a:endParaRPr lang="ru-RU" sz="2300" cap="none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2300" cap="none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18 по 31 марта у заявителей на ЕПГУ будет возможность сформировать предварительное заявление с последующим его сохранением в личном кабинете. Время создания черновика не будет учитываться при регистрации заявления. </a:t>
            </a:r>
          </a:p>
          <a:p>
            <a:pPr algn="l"/>
            <a:r>
              <a:rPr lang="ru-RU" sz="23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апреля текущего года в 00:00 у заявителей, имеющих предварительное заявление, появится возможности его отправки, использовав кнопку «Отправить заявление». 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685800"/>
            <a:ext cx="8103235" cy="61531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Порядок заполнения и подачи заявления представлен в Презентации – инструкции по приему в 1 класс: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7650" y="548005"/>
            <a:ext cx="8103235" cy="540309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приемную кампанию 2024 года будет осуществляться информирование заявителей о номере заявления в очереди на зачисление. </a:t>
            </a:r>
          </a:p>
          <a:p>
            <a:pPr algn="l"/>
            <a:r>
              <a:rPr lang="ru-RU" sz="2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Информирование будет осуществляться на Официальном портале Екатеринбурга (екатеринбург.рф, «Жителям» – «Образование» – «Проверка очереди в 1 класс» – https://екатеринбург.рф/жителям/образование/proverka-zapisi-v-shkolu) в соответствии с номером заявления, зарегистрированным в ГИС.</a:t>
            </a:r>
          </a:p>
          <a:p>
            <a:pPr algn="l"/>
            <a:r>
              <a:rPr lang="ru-RU" sz="2800" cap="none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Важно! </a:t>
            </a:r>
            <a:r>
              <a:rPr lang="ru-RU" sz="2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Заявления, зарегистрированные в отношении ребенка, имеющего внеочередное, первоочередное или преимущественное право зачисления в школу, выстраиваются в очередь без учета даты и времени подачи заявления.</a:t>
            </a:r>
            <a:r>
              <a:rPr lang="ru-RU" sz="220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ru-RU" sz="2800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8103235" cy="61531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80" y="185889"/>
            <a:ext cx="7886700" cy="73400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Нормативные акты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984" y="919890"/>
            <a:ext cx="8427139" cy="565675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 29.12.2012 № 273-ФЗ «об образовании в Российской Федерации»;</a:t>
            </a:r>
          </a:p>
          <a:p>
            <a:pPr algn="just">
              <a:lnSpc>
                <a:spcPct val="120000"/>
              </a:lnSpc>
            </a:pP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образования».</a:t>
            </a:r>
          </a:p>
          <a:p>
            <a:pPr algn="just">
              <a:lnSpc>
                <a:spcPct val="120000"/>
              </a:lnSpc>
            </a:pP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Министерства просвещения РФ от 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.08.2023 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642</a:t>
            </a: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«О 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внесении изменений в 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орядок 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приема на обучение по образовательным программам начального общего, основного общего и среднего общего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утвержденный приказом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Министерства просвещения РФ от 02.09.2020 № 458 »;</a:t>
            </a:r>
            <a:endParaRPr lang="ru-RU" sz="1600" cap="none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Администрации города Екатеринбурга от </a:t>
            </a:r>
            <a:r>
              <a:rPr lang="ru-RU" sz="1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02.03.2024</a:t>
            </a:r>
            <a:r>
              <a:rPr lang="ru-RU" sz="1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 593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«О закреплении  муниципальных общеобразовательных организаций за территориями муниципального образования «город Екатеринбург»;</a:t>
            </a:r>
          </a:p>
          <a:p>
            <a:pPr algn="just">
              <a:lnSpc>
                <a:spcPct val="120000"/>
              </a:lnSpc>
            </a:pPr>
            <a:r>
              <a:rPr lang="ru-RU" sz="1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Административный регламент </a:t>
            </a:r>
            <a:r>
              <a:rPr lang="ru-RU" sz="1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предоставления услуги муниципальными общеобразовательными учреждениями муниципального образования «город Екатеринбург» «зачисление в образовательное учреждение</a:t>
            </a:r>
            <a:r>
              <a:rPr lang="ru-RU" sz="1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»;</a:t>
            </a:r>
            <a:endParaRPr lang="ru-RU" sz="16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Правила приёма граждан на обучение по образовательным программам начального общего, основного общего и среднего общего образования в Муниципальное 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автоном</a:t>
            </a: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ное </a:t>
            </a:r>
            <a:r>
              <a:rPr lang="ru-RU" sz="16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общеобразовательное учреждение среднюю общеобразовательную школу №</a:t>
            </a:r>
            <a:r>
              <a:rPr lang="ru-RU" sz="16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имени С.С. Алексеева.</a:t>
            </a:r>
            <a:endParaRPr lang="ru-RU" sz="1600" cap="none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52" y="0"/>
            <a:ext cx="8862695" cy="239066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Департаментом образования с 15 марта 2024 года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организована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работа «горячей линии» по приему детей в 1-й класс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Гайнетдинова Зимфира Габдрафиковна,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зам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. директора 227-97-14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032000" y="45257720"/>
            <a:ext cx="5080000" cy="22434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450215"/>
            <a:endParaRPr lang="en-US" b="0" i="1">
              <a:solidFill>
                <a:srgbClr val="7F6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 i="1">
                <a:solidFill>
                  <a:srgbClr val="7F6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 вопросам правового обеспечения приема детей в первый класс:</a:t>
            </a:r>
            <a:endParaRPr lang="en-US" b="0">
              <a:solidFill>
                <a:srgbClr val="7F6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>
                <a:solidFill>
                  <a:srgbClr val="7F6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304-12-41 Семенова Татьяна Александровна и Сазонова Милена Олеговна.</a:t>
            </a:r>
            <a:endParaRPr lang="en-US" b="0" i="1">
              <a:solidFill>
                <a:srgbClr val="7F6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 i="1">
                <a:solidFill>
                  <a:srgbClr val="7F6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 вопросам подачи заявления через Единый портал государственных и муниципальных услуг:</a:t>
            </a:r>
            <a:endParaRPr lang="en-US" b="0">
              <a:solidFill>
                <a:srgbClr val="7F6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>
                <a:solidFill>
                  <a:srgbClr val="7F6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304-12-50 Обухова Кристина Викторовна.</a:t>
            </a:r>
            <a:endParaRPr lang="ru-RU" altLang="en-US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7A079F6-6CFE-D99B-26D6-91FD663FB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2949"/>
              </p:ext>
            </p:extLst>
          </p:nvPr>
        </p:nvGraphicFramePr>
        <p:xfrm>
          <a:off x="242372" y="2577947"/>
          <a:ext cx="8196548" cy="1740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898">
                  <a:extLst>
                    <a:ext uri="{9D8B030D-6E8A-4147-A177-3AD203B41FA5}">
                      <a16:colId xmlns:a16="http://schemas.microsoft.com/office/drawing/2014/main" val="3609574774"/>
                    </a:ext>
                  </a:extLst>
                </a:gridCol>
                <a:gridCol w="1365652">
                  <a:extLst>
                    <a:ext uri="{9D8B030D-6E8A-4147-A177-3AD203B41FA5}">
                      <a16:colId xmlns:a16="http://schemas.microsoft.com/office/drawing/2014/main" val="3542612892"/>
                    </a:ext>
                  </a:extLst>
                </a:gridCol>
                <a:gridCol w="4046998">
                  <a:extLst>
                    <a:ext uri="{9D8B030D-6E8A-4147-A177-3AD203B41FA5}">
                      <a16:colId xmlns:a16="http://schemas.microsoft.com/office/drawing/2014/main" val="3084669207"/>
                    </a:ext>
                  </a:extLst>
                </a:gridCol>
              </a:tblGrid>
              <a:tr h="584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Исетский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5" marR="9025" marT="9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304-12-64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5" marR="9025" marT="90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Иваницкая Наталья Александровна,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начальника РУО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5" marR="9025" marT="9025" marB="0" anchor="b"/>
                </a:tc>
                <a:extLst>
                  <a:ext uri="{0D108BD9-81ED-4DB2-BD59-A6C34878D82A}">
                    <a16:rowId xmlns:a16="http://schemas.microsoft.com/office/drawing/2014/main" val="2091252314"/>
                  </a:ext>
                </a:extLst>
              </a:tr>
              <a:tr h="1156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5" marR="9025" marT="90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304-12-44,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304-12-43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5" marR="9025" marT="90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отдела,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Кудинова Татьяна Геннадьевна, начальник отдела Департамента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25" marR="9025" marT="9025" marB="0" anchor="b"/>
                </a:tc>
                <a:extLst>
                  <a:ext uri="{0D108BD9-81ED-4DB2-BD59-A6C34878D82A}">
                    <a16:rowId xmlns:a16="http://schemas.microsoft.com/office/drawing/2014/main" val="16946728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ldNum" sz="quarter" idx="12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r"/>
            <a:fld id="{00000000-1234-1234-1234-123412341234}" type="slidenum">
              <a:rPr lang="en-GB"/>
              <a:t>21</a:t>
            </a:fld>
            <a:endParaRPr lang="en-GB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391160" y="1063511"/>
            <a:ext cx="8361680" cy="55798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lvl="0" algn="l"/>
            <a:r>
              <a:rPr lang="en-US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2023 года оказание услуги на территории муниципального образования «город Екатеринбург» осуществляется с использованием государственной информационной системы Свердловской области «Единое цифровое пространство» (далее – ГИС, основание – Постановление Правительства Свердловской области от 27.12.2022 № 925-ПП «О государственной информационной системе Свердловской области «Единое цифровое пространство»).</a:t>
            </a:r>
            <a:b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Время регистрации заявления в ГИС</a:t>
            </a:r>
            <a:br>
              <a:rPr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заявление, поданное через ЕПГУ – время нажатия на кнопку «Отправить заявление» на ЕПГУ;</a:t>
            </a:r>
            <a:b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заявление, </a:t>
            </a:r>
            <a:r>
              <a:rPr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поданное</a:t>
            </a: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лично</a:t>
            </a:r>
            <a:r>
              <a:rPr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время формирования заявления оператором школы или МФЦ;</a:t>
            </a:r>
            <a:b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заявление, поданное через операторов почтовой связи общего пользования заказным письмом с уведомлением о вручении,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время получения письма в школе (во время работы, которое утверждено школой). </a:t>
            </a:r>
            <a:endParaRPr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5" y="190186"/>
            <a:ext cx="7711852" cy="65008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86" y="144537"/>
            <a:ext cx="7565363" cy="65585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460" y="1041400"/>
            <a:ext cx="7881079" cy="238760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3981" y="2381576"/>
            <a:ext cx="8552512" cy="24602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приёма на 2024 год</a:t>
            </a: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 первых классов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 мест в первых классах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270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3981" y="502918"/>
            <a:ext cx="80174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первый класс принимаются дети, достигшие на 01.09.2024 возраста 6 лет и 6 месяцев,</a:t>
            </a:r>
            <a:r>
              <a:rPr kumimoji="0" lang="ru-RU" alt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не позже достижения ими возраста 8 лет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Рисунок 1" descr="Хочу такой сайт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02918"/>
            <a:ext cx="9525" cy="1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466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899" y="381000"/>
            <a:ext cx="8124825" cy="499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408" y="73268"/>
            <a:ext cx="8407958" cy="693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Регламент работы приемной комиссии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 приемной комиссии: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Махновецкий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Витальевич – директор МАОУ СОШ № 1 имени С.С. Алексеева, председатель комиссии;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Гайнетдинова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Зимфира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Габдрафиковна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заместитель директора, член комиссии;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Олеговна – учитель, член комиссии;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Камалетдинова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Лилиана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Ильгизовна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учитель, член комиссии.</a:t>
            </a:r>
          </a:p>
          <a:p>
            <a:pPr algn="ctr">
              <a:lnSpc>
                <a:spcPct val="107000"/>
              </a:lnSpc>
            </a:pPr>
            <a:endParaRPr lang="ru-RU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Время работы приемной комиссии Кабинет 446 (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зеленый этаж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2024 г. – с 08:00 до 20:00.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апреля 2024 г. – с 11:00 до 13:00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апреля 2024 г. – с 12:00 до 15:00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апреля 2024 г. – с 12:00 до 15:00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апреля 2024 г. – с 12:00 до 14:00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2024 г. – с 14:00 до 16:00  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Далее </a:t>
            </a:r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отдельному графику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24 апреля по 30 мая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12:00 до 14:00 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Кабинет 446 (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зеленый этаж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14:00 до 16:00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Кабинет 446 (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зеленый этаж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05 июня по 05 сентября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Каждую среду с 09.00 до 11.00 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Кабинет 240 (</a:t>
            </a:r>
            <a:r>
              <a:rPr lang="ru-RU" sz="1600" dirty="0">
                <a:solidFill>
                  <a:srgbClr val="EB6C1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оранжевый этаж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Место работы приемной комиссии:</a:t>
            </a:r>
          </a:p>
          <a:p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Кабинет 446 (зеленый этаж).</a:t>
            </a:r>
          </a:p>
          <a:p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Телефоны школы (343) 227-97-14</a:t>
            </a:r>
          </a:p>
          <a:p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Электронная почта школы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school1.ekb@gmail.com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19" y="0"/>
            <a:ext cx="7797662" cy="1151965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заявлений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775" y="977265"/>
            <a:ext cx="8821420" cy="5539740"/>
          </a:xfrm>
        </p:spPr>
        <p:txBody>
          <a:bodyPr>
            <a:normAutofit fontScale="87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этап 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1 апреля по 30 июня текущего года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будут подавать заявления </a:t>
            </a: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граждане, проживающие на закрепленной за школой территорией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в том числе граждане, </a:t>
            </a:r>
            <a:r>
              <a:rPr lang="ru-RU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имеющие </a:t>
            </a:r>
            <a:r>
              <a:rPr lang="ru-RU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внеочередное,  </a:t>
            </a: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первоочередное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преимущественное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право зачисления.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Граждане, обладающие </a:t>
            </a: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преимущественным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правом зачисления, подают </a:t>
            </a: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заявления без учета территориальной привязки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Граждане, обладающие </a:t>
            </a:r>
            <a:r>
              <a:rPr lang="ru-RU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внеочередным и</a:t>
            </a:r>
            <a:r>
              <a:rPr lang="ru-RU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первоочередным</a:t>
            </a:r>
            <a:r>
              <a:rPr lang="ru-RU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правом зачисления, подают заявление </a:t>
            </a: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соответствии с адресной привязкой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Приказы о зачислении</a:t>
            </a:r>
            <a:r>
              <a:rPr lang="ru-RU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для граждан, подающих заявления в период с 1 апреля по 30 июня текущего </a:t>
            </a:r>
            <a:r>
              <a:rPr lang="ru-RU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года, </a:t>
            </a: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будут изданы в период с 1 по 5 июля текущего года в течение 3 рабочих дней.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u="sng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Обращаем внимание родителей!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апреля текущего года прием заявлений начинается единовременно, в 00:00 часов, для всех лиц, зарегистрированных на закрепленной за учреждением территории, для граждан, обладающих </a:t>
            </a:r>
            <a:r>
              <a:rPr lang="ru-RU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внеочередным, первоочередным </a:t>
            </a:r>
            <a:r>
              <a:rPr lang="ru-RU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преимущественным правом зачисления.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580" y="383177"/>
            <a:ext cx="591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Льготные категории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348105"/>
              </p:ext>
            </p:extLst>
          </p:nvPr>
        </p:nvGraphicFramePr>
        <p:xfrm>
          <a:off x="98516" y="1098581"/>
          <a:ext cx="8926531" cy="4727453"/>
        </p:xfrm>
        <a:graphic>
          <a:graphicData uri="http://schemas.openxmlformats.org/drawingml/2006/table">
            <a:tbl>
              <a:tblPr firstRow="1" firstCol="1" bandRow="1" bandCol="1">
                <a:tableStyleId>{69CF1AB2-1976-4502-BF36-3FF5EA218861}</a:tableStyleId>
              </a:tblPr>
              <a:tblGrid>
                <a:gridCol w="485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2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категории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12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детей, имеющих право внеочередного зачисления</a:t>
                      </a:r>
                    </a:p>
                  </a:txBody>
                  <a:tcPr marL="13584" marR="13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81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24.06.2023            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21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03.07.2016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226-ФЗ «О войсках национальной гвардии Российской Федерации»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54" y="275198"/>
            <a:ext cx="591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Льготные категории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5742864"/>
              </p:ext>
            </p:extLst>
          </p:nvPr>
        </p:nvGraphicFramePr>
        <p:xfrm>
          <a:off x="132258" y="3974368"/>
          <a:ext cx="8926531" cy="2831372"/>
        </p:xfrm>
        <a:graphic>
          <a:graphicData uri="http://schemas.openxmlformats.org/drawingml/2006/table">
            <a:tbl>
              <a:tblPr firstRow="1" firstCol="1" bandRow="1" bandCol="1">
                <a:tableStyleId>{69CF1AB2-1976-4502-BF36-3FF5EA218861}</a:tableStyleId>
              </a:tblPr>
              <a:tblGrid>
                <a:gridCol w="485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9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детей, имеющих право преимущественного зачисления </a:t>
                      </a:r>
                    </a:p>
                  </a:txBody>
                  <a:tcPr marL="25477" marR="254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5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неполнородные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29.12.2012 № 273-ФЗ «Об образовании в Российской Федерации»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77" marR="25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кодекс Российской Федерации; Федеральный закон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29.12.2012 № 273-ФЗ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образовании в Российской Федерации»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77" marR="254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84654"/>
              </p:ext>
            </p:extLst>
          </p:nvPr>
        </p:nvGraphicFramePr>
        <p:xfrm>
          <a:off x="132259" y="859973"/>
          <a:ext cx="8926531" cy="3096741"/>
        </p:xfrm>
        <a:graphic>
          <a:graphicData uri="http://schemas.openxmlformats.org/drawingml/2006/table">
            <a:tbl>
              <a:tblPr firstRow="1" firstCol="1" bandRow="1" bandCol="1">
                <a:tableStyleId>{69CF1AB2-1976-4502-BF36-3FF5EA218861}</a:tableStyleId>
              </a:tblPr>
              <a:tblGrid>
                <a:gridCol w="485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102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детей, имеющих право первоочередного зачисления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Дети сотрудников органов уголовно-исполнительной системы,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службы Государственной противопожарной службы, таможенных органов Российской Федерации.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30.12.2012            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2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Дети сотрудников полиции.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07.02.2011          № 3-ФЗ «О полиции»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3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Дети военнослужащих и дети граждан, пребывающих в добровольческих формированиях,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27.05.1998 № 76-ФЗ «О статусе военнослужащих»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84" marR="13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257" y="290421"/>
            <a:ext cx="8621486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не проживающих на закрепленной территории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прием заявлений о приеме на обучение в первый класс начинается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июля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текущего года до момента заполнения свободных мест, но не позднее 5 сентября текущего года.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началом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этапа зачисления –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июля текущего года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информация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количестве свободных мест в первых классах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опубликована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о зачислении будут изданы в течение пяти рабочих дней после приема заявлений и документов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период с 6 июля по 5 сентября текущего года).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0" y="3161828"/>
            <a:ext cx="5935940" cy="523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02237"/>
            <a:ext cx="8477250" cy="1019174"/>
          </a:xfrm>
        </p:spPr>
        <p:txBody>
          <a:bodyPr>
            <a:normAutofit/>
          </a:bodyPr>
          <a:lstStyle/>
          <a:p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заявления о 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всех категорий):</a:t>
            </a:r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0502" y="611824"/>
            <a:ext cx="8933498" cy="56990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Копия </a:t>
            </a:r>
            <a:r>
              <a:rPr lang="ru-RU" sz="18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документа, удостоверяющего личность родителя </a:t>
            </a:r>
            <a:r>
              <a:rPr lang="ru-RU" sz="1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(законного представителя) ребенка;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Копия</a:t>
            </a:r>
            <a:r>
              <a:rPr lang="ru-RU" sz="18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свидетельства о рождении ребенка </a:t>
            </a:r>
            <a:r>
              <a:rPr lang="ru-RU" sz="1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или документ, подтверждающий родство заявителя;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Копия</a:t>
            </a:r>
            <a:r>
              <a:rPr lang="ru-RU" sz="18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документа о регистрации ребенка или поступающего по месту жительства или по месту пребывания</a:t>
            </a:r>
            <a:r>
              <a:rPr lang="ru-RU" sz="1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на закрепленной территории </a:t>
            </a:r>
            <a:r>
              <a:rPr lang="ru-RU" sz="12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или справку о приеме документов для оформления регистрации по месту жительства</a:t>
            </a:r>
            <a:r>
              <a:rPr lang="ru-RU" sz="18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Копия документа, подтверждающего установление</a:t>
            </a:r>
            <a:r>
              <a:rPr lang="ru-RU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опеки или попечительства (при необходимости);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Копия заключения психолого-медико-педагогической комиссии </a:t>
            </a:r>
            <a:r>
              <a:rPr lang="ru-RU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(при необходимости);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800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Иные </a:t>
            </a:r>
            <a:r>
              <a:rPr lang="ru-RU" sz="18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документы, подтверждающие проживание ребенка</a:t>
            </a:r>
            <a:r>
              <a:rPr lang="ru-RU" sz="1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(например, договор аренды, безвозмездного пользования имуществом, участия в долевом строительстве, купли-продажи) – </a:t>
            </a:r>
            <a:r>
              <a:rPr lang="ru-RU" sz="18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предоставляются </a:t>
            </a:r>
            <a:r>
              <a:rPr lang="ru-RU" sz="1800" b="1" i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 подаче заявления с 06.07.2024 г</a:t>
            </a:r>
            <a:r>
              <a:rPr lang="ru-RU" sz="18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800" cap="none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8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Иностранные граждане и лица без гражданства</a:t>
            </a:r>
            <a:r>
              <a:rPr lang="ru-RU" sz="1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предъявляют все документы на русском языке вместе с заверенным в установленном порядке переводом на русский язык.</a:t>
            </a:r>
            <a:endPara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случае использования права преимущественного приема</a:t>
            </a:r>
            <a:r>
              <a:rPr lang="ru-RU" sz="1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на обучение по образовательным программам начального общего образования ребенка в муниципальную образовательную организацию, в которой обучаются его полнородные и неполнородные брат и (или) сестра (дополнительно):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r>
              <a:rPr lang="ru-RU" sz="1800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Копию </a:t>
            </a:r>
            <a:r>
              <a:rPr lang="ru-RU" sz="1800" cap="none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свидетельства о рождении полнородных и неполнородных брата и (или) сестры.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2485</Words>
  <Application>Microsoft Office PowerPoint</Application>
  <PresentationFormat>Экран (4:3)</PresentationFormat>
  <Paragraphs>188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Нормативные акты</vt:lpstr>
      <vt:lpstr>Презентация PowerPoint</vt:lpstr>
      <vt:lpstr>Презентация PowerPoint</vt:lpstr>
      <vt:lpstr>Сроки приема заявлений  в первый класс</vt:lpstr>
      <vt:lpstr>Презентация PowerPoint</vt:lpstr>
      <vt:lpstr>Презентация PowerPoint</vt:lpstr>
      <vt:lpstr>Презентация PowerPoint</vt:lpstr>
      <vt:lpstr>Для подачи заявления о приеме (для всех категорий): </vt:lpstr>
      <vt:lpstr>Презентация PowerPoint</vt:lpstr>
      <vt:lpstr>Регламент работы комиссии</vt:lpstr>
      <vt:lpstr>Перечень документов, необходимых для зачисления ребенка, имеющего право преимущественного зачисления на обучение по образовательным программам начального общего образования:</vt:lpstr>
      <vt:lpstr>Перечень документов, необходимых для зачисления ребенка, имеющего право внеочередного и первоочередного зачисления на обучение  по образовательным программам начального общего образования </vt:lpstr>
      <vt:lpstr>Презентация PowerPoint</vt:lpstr>
      <vt:lpstr>ИНСТРУКЦИЯ ПО ПОДАЧЕ ЗАЯВЛЕНИЯ: СПОСОБЫ, ВРЕМЯ, ПОРЯДОК. ПОРЯДОК ЗАЧИСЛЕНИЯ </vt:lpstr>
      <vt:lpstr>Основаниями для отказа в предоставлении услуги являются следующие факты:  </vt:lpstr>
      <vt:lpstr>Презентация PowerPoint</vt:lpstr>
      <vt:lpstr>Порядок заполнения и подачи заявления представлен в Презентации – инструкции по приему в 1 класс: </vt:lpstr>
      <vt:lpstr> </vt:lpstr>
      <vt:lpstr>Департаментом образования с 15 марта 2024 года  организована работа «горячей линии» по приему детей в 1-й класс:  Гайнетдинова Зимфира Габдрафиковна,  зам. директора 227-97-14</vt:lpstr>
      <vt:lpstr>        С 2023 года оказание услуги на территории муниципального образования «город Екатеринбург» осуществляется с использованием государственной информационной системы Свердловской области «Единое цифровое пространство» (далее – ГИС, основание – Постановление Правительства Свердловской области от 27.12.2022 № 925-ПП «О государственной информационной системе Свердловской области «Единое цифровое пространство»).  Время регистрации заявления в ГИС  - заявление, поданное через ЕПГУ – время нажатия на кнопку «Отправить заявление» на ЕПГУ; - заявление, поданное лично – время формирования заявления оператором школы или МФЦ; - заявление, поданное через операторов почтовой связи общего пользования заказным письмом с уведомлением о вручении,  – время получения письма в школе (во время работы, которое утверждено школой).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Наталья Ф. Лылова</cp:lastModifiedBy>
  <cp:revision>84</cp:revision>
  <dcterms:created xsi:type="dcterms:W3CDTF">2021-03-18T07:47:00Z</dcterms:created>
  <dcterms:modified xsi:type="dcterms:W3CDTF">2024-03-25T05:40:29Z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9A94432DBC344602AA099E4BF6AB32F4_12</vt:lpwstr>
  </property>
  <property fmtid="{D5CDD505-2E9C-101B-9397-08002B2CF9AE}" pid="3" name="KSOProductBuildVer">
    <vt:lpwstr>1049-12.2.0.13489</vt:lpwstr>
  </property>
</Properties>
</file>