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7" r:id="rId2"/>
    <p:sldId id="258" r:id="rId3"/>
    <p:sldId id="260" r:id="rId4"/>
    <p:sldId id="261" r:id="rId5"/>
    <p:sldId id="264" r:id="rId6"/>
    <p:sldId id="265" r:id="rId7"/>
    <p:sldId id="259" r:id="rId8"/>
    <p:sldId id="262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7059" autoAdjust="0"/>
    <p:restoredTop sz="94660"/>
  </p:normalViewPr>
  <p:slideViewPr>
    <p:cSldViewPr>
      <p:cViewPr varScale="1">
        <p:scale>
          <a:sx n="73" d="100"/>
          <a:sy n="73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AD52BC-3369-45D8-83B0-6D15843517D3}" type="datetimeFigureOut">
              <a:rPr lang="ru-RU" smtClean="0"/>
              <a:t>20.10.2013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BAA6D-A9B5-42E1-AF59-BAFB874521A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ABAA6D-A9B5-42E1-AF59-BAFB874521AA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20.10.2013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30718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smtClean="0">
                <a:latin typeface="Comic Sans MS" pitchFamily="66" charset="0"/>
              </a:rPr>
              <a:t>Антиалкогольное  </a:t>
            </a:r>
            <a:br>
              <a:rPr lang="ru-RU" sz="5400" b="1" dirty="0" smtClean="0">
                <a:latin typeface="Comic Sans MS" pitchFamily="66" charset="0"/>
              </a:rPr>
            </a:br>
            <a:r>
              <a:rPr lang="ru-RU" sz="5400" b="1" dirty="0" smtClean="0">
                <a:latin typeface="Comic Sans MS" pitchFamily="66" charset="0"/>
              </a:rPr>
              <a:t>и </a:t>
            </a:r>
            <a:r>
              <a:rPr lang="ru-RU" sz="5400" b="1" dirty="0" err="1" smtClean="0">
                <a:latin typeface="Comic Sans MS" pitchFamily="66" charset="0"/>
              </a:rPr>
              <a:t>антинаркотическое</a:t>
            </a:r>
            <a:r>
              <a:rPr lang="ru-RU" sz="5400" b="1" dirty="0" smtClean="0">
                <a:latin typeface="Comic Sans MS" pitchFamily="66" charset="0"/>
              </a:rPr>
              <a:t/>
            </a:r>
            <a:br>
              <a:rPr lang="ru-RU" sz="5400" b="1" dirty="0" smtClean="0">
                <a:latin typeface="Comic Sans MS" pitchFamily="66" charset="0"/>
              </a:rPr>
            </a:br>
            <a:r>
              <a:rPr lang="ru-RU" sz="5400" b="1" dirty="0" smtClean="0">
                <a:latin typeface="Comic Sans MS" pitchFamily="66" charset="0"/>
              </a:rPr>
              <a:t>воспитание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9kYXGsdN3hNmM8Jj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752378">
            <a:off x="4946747" y="3095353"/>
            <a:ext cx="2528572" cy="30718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image_56050112132148541502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745105">
            <a:off x="1657140" y="3086370"/>
            <a:ext cx="2549711" cy="3172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6430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Comic Sans MS" pitchFamily="66" charset="0"/>
              </a:rPr>
              <a:t>Задачи </a:t>
            </a:r>
            <a:r>
              <a:rPr lang="ru-RU" b="1" dirty="0" err="1" smtClean="0">
                <a:latin typeface="Comic Sans MS" pitchFamily="66" charset="0"/>
              </a:rPr>
              <a:t>антинаркотического</a:t>
            </a:r>
            <a:r>
              <a:rPr lang="ru-RU" b="1" dirty="0" smtClean="0">
                <a:latin typeface="Comic Sans MS" pitchFamily="66" charset="0"/>
              </a:rPr>
              <a:t> воспитания: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500174"/>
            <a:ext cx="821537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sz="2000" dirty="0" smtClean="0">
                <a:latin typeface="Comic Sans MS" pitchFamily="66" charset="0"/>
              </a:rPr>
              <a:t>  </a:t>
            </a:r>
            <a:r>
              <a:rPr lang="ru-RU" sz="2400" dirty="0" smtClean="0">
                <a:latin typeface="Comic Sans MS" pitchFamily="66" charset="0"/>
              </a:rPr>
              <a:t>создание </a:t>
            </a:r>
            <a:r>
              <a:rPr lang="ru-RU" sz="2400" dirty="0" smtClean="0">
                <a:latin typeface="Comic Sans MS" pitchFamily="66" charset="0"/>
              </a:rPr>
              <a:t>приоритета здорового образа жизни через осознание ценности здоровья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latin typeface="Comic Sans MS" pitchFamily="66" charset="0"/>
              </a:rPr>
              <a:t>  формирование </a:t>
            </a:r>
            <a:r>
              <a:rPr lang="ru-RU" sz="2400" dirty="0" smtClean="0">
                <a:latin typeface="Comic Sans MS" pitchFamily="66" charset="0"/>
              </a:rPr>
              <a:t>менталитета духовно-нравственного, психического, физического и социального здоровья;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latin typeface="Comic Sans MS" pitchFamily="66" charset="0"/>
              </a:rPr>
              <a:t>  создание </a:t>
            </a:r>
            <a:r>
              <a:rPr lang="ru-RU" sz="2400" dirty="0" smtClean="0">
                <a:latin typeface="Comic Sans MS" pitchFamily="66" charset="0"/>
              </a:rPr>
              <a:t>ситуации нетерпимого отношения ко всем видам </a:t>
            </a:r>
            <a:r>
              <a:rPr lang="ru-RU" sz="2400" dirty="0" err="1" smtClean="0">
                <a:latin typeface="Comic Sans MS" pitchFamily="66" charset="0"/>
              </a:rPr>
              <a:t>психоактивных</a:t>
            </a:r>
            <a:r>
              <a:rPr lang="ru-RU" sz="2400" dirty="0" smtClean="0">
                <a:latin typeface="Comic Sans MS" pitchFamily="66" charset="0"/>
              </a:rPr>
              <a:t> веществ; формирование навыков конструктивного общения;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latin typeface="Comic Sans MS" pitchFamily="66" charset="0"/>
              </a:rPr>
              <a:t>  развитие </a:t>
            </a:r>
            <a:r>
              <a:rPr lang="ru-RU" sz="2400" dirty="0" smtClean="0">
                <a:latin typeface="Comic Sans MS" pitchFamily="66" charset="0"/>
              </a:rPr>
              <a:t>способности к </a:t>
            </a:r>
            <a:r>
              <a:rPr lang="ru-RU" sz="2400" dirty="0" err="1" smtClean="0">
                <a:latin typeface="Comic Sans MS" pitchFamily="66" charset="0"/>
              </a:rPr>
              <a:t>психосаморегуляции</a:t>
            </a:r>
            <a:r>
              <a:rPr lang="ru-RU" sz="2400" dirty="0" smtClean="0">
                <a:latin typeface="Comic Sans MS" pitchFamily="66" charset="0"/>
              </a:rPr>
              <a:t> в стрессовых ситуациях;</a:t>
            </a:r>
          </a:p>
          <a:p>
            <a:pPr lvl="0">
              <a:buFont typeface="Arial" pitchFamily="34" charset="0"/>
              <a:buChar char="•"/>
            </a:pPr>
            <a:r>
              <a:rPr lang="ru-RU" sz="2400" dirty="0" smtClean="0">
                <a:latin typeface="Comic Sans MS" pitchFamily="66" charset="0"/>
              </a:rPr>
              <a:t>  организация </a:t>
            </a:r>
            <a:r>
              <a:rPr lang="ru-RU" sz="2400" dirty="0" smtClean="0">
                <a:latin typeface="Comic Sans MS" pitchFamily="66" charset="0"/>
              </a:rPr>
              <a:t>доступа к необходимой информации о влиянии </a:t>
            </a:r>
            <a:r>
              <a:rPr lang="ru-RU" sz="2400" dirty="0" err="1" smtClean="0">
                <a:latin typeface="Comic Sans MS" pitchFamily="66" charset="0"/>
              </a:rPr>
              <a:t>психоактивных</a:t>
            </a:r>
            <a:r>
              <a:rPr lang="ru-RU" sz="2400" dirty="0" smtClean="0">
                <a:latin typeface="Comic Sans MS" pitchFamily="66" charset="0"/>
              </a:rPr>
              <a:t> веществ на нравственное, психическое, и физическое здоровье человека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78592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Comic Sans MS" pitchFamily="66" charset="0"/>
              </a:rPr>
              <a:t>Принципы </a:t>
            </a:r>
            <a:r>
              <a:rPr lang="ru-RU" b="1" dirty="0" err="1" smtClean="0">
                <a:latin typeface="Comic Sans MS" pitchFamily="66" charset="0"/>
              </a:rPr>
              <a:t>антинаркотического</a:t>
            </a:r>
            <a:r>
              <a:rPr lang="ru-RU" b="1" dirty="0" smtClean="0">
                <a:latin typeface="Comic Sans MS" pitchFamily="66" charset="0"/>
              </a:rPr>
              <a:t> воспитания: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1643050"/>
            <a:ext cx="814393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arenR"/>
            </a:pPr>
            <a:r>
              <a:rPr lang="ru-RU" sz="2800" dirty="0" smtClean="0">
                <a:latin typeface="Comic Sans MS" pitchFamily="66" charset="0"/>
              </a:rPr>
              <a:t>принцип целесообразности; </a:t>
            </a:r>
          </a:p>
          <a:p>
            <a:pPr marL="342900" lvl="0" indent="-342900">
              <a:buFont typeface="+mj-lt"/>
              <a:buAutoNum type="arabicParenR"/>
            </a:pPr>
            <a:r>
              <a:rPr lang="ru-RU" sz="2800" dirty="0" smtClean="0">
                <a:latin typeface="Comic Sans MS" pitchFamily="66" charset="0"/>
              </a:rPr>
              <a:t>принцип реалистичности; </a:t>
            </a:r>
          </a:p>
          <a:p>
            <a:pPr marL="342900" lvl="0" indent="-342900">
              <a:buFont typeface="+mj-lt"/>
              <a:buAutoNum type="arabicParenR"/>
            </a:pPr>
            <a:r>
              <a:rPr lang="ru-RU" sz="2800" dirty="0" smtClean="0">
                <a:latin typeface="Comic Sans MS" pitchFamily="66" charset="0"/>
              </a:rPr>
              <a:t>принцип компетентности организаторов воспитательного процесса;</a:t>
            </a:r>
          </a:p>
          <a:p>
            <a:pPr marL="342900" lvl="0" indent="-342900">
              <a:buFont typeface="+mj-lt"/>
              <a:buAutoNum type="arabicParenR"/>
            </a:pPr>
            <a:r>
              <a:rPr lang="ru-RU" sz="2800" dirty="0" smtClean="0">
                <a:latin typeface="Comic Sans MS" pitchFamily="66" charset="0"/>
              </a:rPr>
              <a:t>принцип альтернативности; </a:t>
            </a:r>
          </a:p>
          <a:p>
            <a:pPr marL="342900" lvl="0" indent="-342900">
              <a:buFont typeface="+mj-lt"/>
              <a:buAutoNum type="arabicParenR"/>
            </a:pPr>
            <a:r>
              <a:rPr lang="ru-RU" sz="2800" dirty="0" smtClean="0">
                <a:latin typeface="Comic Sans MS" pitchFamily="66" charset="0"/>
              </a:rPr>
              <a:t>принцип </a:t>
            </a:r>
            <a:r>
              <a:rPr lang="ru-RU" sz="2800" dirty="0" err="1" smtClean="0">
                <a:latin typeface="Comic Sans MS" pitchFamily="66" charset="0"/>
              </a:rPr>
              <a:t>адресности</a:t>
            </a:r>
            <a:r>
              <a:rPr lang="ru-RU" sz="2800" dirty="0" smtClean="0">
                <a:latin typeface="Comic Sans MS" pitchFamily="66" charset="0"/>
              </a:rPr>
              <a:t> в подаче информации; </a:t>
            </a:r>
          </a:p>
          <a:p>
            <a:pPr marL="342900" lvl="0" indent="-342900">
              <a:buFont typeface="+mj-lt"/>
              <a:buAutoNum type="arabicParenR"/>
            </a:pPr>
            <a:r>
              <a:rPr lang="ru-RU" sz="2800" dirty="0" smtClean="0">
                <a:latin typeface="Comic Sans MS" pitchFamily="66" charset="0"/>
              </a:rPr>
              <a:t>принцип запретной информации;</a:t>
            </a:r>
          </a:p>
          <a:p>
            <a:pPr marL="342900" lvl="0" indent="-342900">
              <a:buFont typeface="+mj-lt"/>
              <a:buAutoNum type="arabicParenR"/>
            </a:pPr>
            <a:r>
              <a:rPr lang="ru-RU" sz="2800" dirty="0" smtClean="0">
                <a:latin typeface="Comic Sans MS" pitchFamily="66" charset="0"/>
              </a:rPr>
              <a:t>принцип системности, последовательности и комплексности. 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57696" y="642918"/>
            <a:ext cx="4472022" cy="585791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Comic Sans MS" pitchFamily="66" charset="0"/>
              </a:rPr>
              <a:t>Большую роль в формировании </a:t>
            </a:r>
            <a:r>
              <a:rPr lang="ru-RU" sz="2800" dirty="0" err="1" smtClean="0">
                <a:latin typeface="Comic Sans MS" pitchFamily="66" charset="0"/>
              </a:rPr>
              <a:t>антинаркотической</a:t>
            </a:r>
            <a:r>
              <a:rPr lang="ru-RU" sz="2800" dirty="0" smtClean="0">
                <a:latin typeface="Comic Sans MS" pitchFamily="66" charset="0"/>
              </a:rPr>
              <a:t> устойчивости играют </a:t>
            </a:r>
            <a:r>
              <a:rPr lang="ru-RU" sz="2800" b="1" dirty="0" smtClean="0">
                <a:latin typeface="Comic Sans MS" pitchFamily="66" charset="0"/>
              </a:rPr>
              <a:t>факторы риска и защиты</a:t>
            </a:r>
            <a:r>
              <a:rPr lang="ru-RU" sz="2800" dirty="0" smtClean="0">
                <a:latin typeface="Comic Sans MS" pitchFamily="66" charset="0"/>
              </a:rPr>
              <a:t> </a:t>
            </a:r>
            <a:r>
              <a:rPr lang="ru-RU" sz="2800" dirty="0" smtClean="0">
                <a:latin typeface="Comic Sans MS" pitchFamily="66" charset="0"/>
              </a:rPr>
              <a:t/>
            </a:r>
            <a:br>
              <a:rPr lang="ru-RU" sz="2800" dirty="0" smtClean="0">
                <a:latin typeface="Comic Sans MS" pitchFamily="66" charset="0"/>
              </a:rPr>
            </a:br>
            <a:r>
              <a:rPr lang="ru-RU" sz="2800" dirty="0" smtClean="0">
                <a:latin typeface="Comic Sans MS" pitchFamily="66" charset="0"/>
              </a:rPr>
              <a:t>в </a:t>
            </a:r>
            <a:r>
              <a:rPr lang="ru-RU" sz="2800" dirty="0" smtClean="0">
                <a:latin typeface="Comic Sans MS" pitchFamily="66" charset="0"/>
              </a:rPr>
              <a:t>возникновении пагубных </a:t>
            </a:r>
            <a:r>
              <a:rPr lang="ru-RU" sz="2800" dirty="0" smtClean="0">
                <a:latin typeface="Comic Sans MS" pitchFamily="66" charset="0"/>
              </a:rPr>
              <a:t>пристрастий. Их </a:t>
            </a:r>
            <a:r>
              <a:rPr lang="ru-RU" sz="2800" dirty="0" smtClean="0">
                <a:latin typeface="Comic Sans MS" pitchFamily="66" charset="0"/>
              </a:rPr>
              <a:t>можно подразделить на три основные группы: </a:t>
            </a:r>
            <a:r>
              <a:rPr lang="ru-RU" sz="2800" b="1" dirty="0" smtClean="0">
                <a:latin typeface="Comic Sans MS" pitchFamily="66" charset="0"/>
              </a:rPr>
              <a:t>биологические, психологические, социальные.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1e986ac9fe4ad0fd1dfc66adff338869_ful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571480"/>
            <a:ext cx="3929090" cy="58646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401080" cy="6429420"/>
          </a:xfrm>
        </p:spPr>
        <p:txBody>
          <a:bodyPr>
            <a:normAutofit/>
          </a:bodyPr>
          <a:lstStyle/>
          <a:p>
            <a:pPr algn="ctr"/>
            <a:r>
              <a:rPr lang="ru-RU" sz="2600" b="1" dirty="0" smtClean="0">
                <a:latin typeface="Comic Sans MS" pitchFamily="66" charset="0"/>
              </a:rPr>
              <a:t>Под биологическими факторами</a:t>
            </a:r>
            <a:r>
              <a:rPr lang="ru-RU" sz="2600" dirty="0" smtClean="0">
                <a:latin typeface="Comic Sans MS" pitchFamily="66" charset="0"/>
              </a:rPr>
              <a:t> подразумевают наследственную отягощенность в отношении психологических заболеваний и алкоголизма, тяжелые соматические заболевания и </a:t>
            </a:r>
            <a:r>
              <a:rPr lang="ru-RU" sz="2600" dirty="0" err="1" smtClean="0">
                <a:latin typeface="Comic Sans MS" pitchFamily="66" charset="0"/>
              </a:rPr>
              <a:t>нейроинфекции</a:t>
            </a:r>
            <a:r>
              <a:rPr lang="ru-RU" sz="2600" dirty="0" smtClean="0">
                <a:latin typeface="Comic Sans MS" pitchFamily="66" charset="0"/>
              </a:rPr>
              <a:t> в раннем детстве, органические поражения мозга, умственное недоразвитие, психологический инфантилизм. Педагогам, занимающимся вопросами </a:t>
            </a:r>
            <a:r>
              <a:rPr lang="ru-RU" sz="2600" dirty="0" err="1" smtClean="0">
                <a:latin typeface="Comic Sans MS" pitchFamily="66" charset="0"/>
              </a:rPr>
              <a:t>антинаркотического</a:t>
            </a:r>
            <a:r>
              <a:rPr lang="ru-RU" sz="2600" dirty="0" smtClean="0">
                <a:latin typeface="Comic Sans MS" pitchFamily="66" charset="0"/>
              </a:rPr>
              <a:t> воспитания, следует обратить внимание на наличие данных особенностей в анамнезе. Коррекция этих факторов находится в компетенции медицинских работников, взаимодействие с которыми должно осуществляться на всех этапах </a:t>
            </a:r>
            <a:r>
              <a:rPr lang="ru-RU" sz="2600" dirty="0" err="1" smtClean="0">
                <a:latin typeface="Comic Sans MS" pitchFamily="66" charset="0"/>
              </a:rPr>
              <a:t>антинаркотической</a:t>
            </a:r>
            <a:r>
              <a:rPr lang="ru-RU" sz="2600" dirty="0" smtClean="0">
                <a:latin typeface="Comic Sans MS" pitchFamily="66" charset="0"/>
              </a:rPr>
              <a:t> работы.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635795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Comic Sans MS" pitchFamily="66" charset="0"/>
              </a:rPr>
              <a:t>К психологическим факторам</a:t>
            </a:r>
            <a:r>
              <a:rPr lang="ru-RU" sz="3100" dirty="0" smtClean="0">
                <a:latin typeface="Comic Sans MS" pitchFamily="66" charset="0"/>
              </a:rPr>
              <a:t> можно отнести индивидуально-психологические особенности личности: низкая устойчивость к эмоциональным нагрузкам; повышенная тревожность; недостаточная социальная адаптация; выраженная акцентуация характера (особенно </a:t>
            </a:r>
            <a:r>
              <a:rPr lang="ru-RU" sz="3100" dirty="0" err="1" smtClean="0">
                <a:latin typeface="Comic Sans MS" pitchFamily="66" charset="0"/>
              </a:rPr>
              <a:t>эпилептоидного</a:t>
            </a:r>
            <a:r>
              <a:rPr lang="ru-RU" sz="3100" dirty="0" smtClean="0">
                <a:latin typeface="Comic Sans MS" pitchFamily="66" charset="0"/>
              </a:rPr>
              <a:t>, шизоидного, </a:t>
            </a:r>
            <a:r>
              <a:rPr lang="ru-RU" sz="3100" dirty="0" err="1" smtClean="0">
                <a:latin typeface="Comic Sans MS" pitchFamily="66" charset="0"/>
              </a:rPr>
              <a:t>истероидного</a:t>
            </a:r>
            <a:r>
              <a:rPr lang="ru-RU" sz="3100" dirty="0" smtClean="0">
                <a:latin typeface="Comic Sans MS" pitchFamily="66" charset="0"/>
              </a:rPr>
              <a:t>, </a:t>
            </a:r>
            <a:r>
              <a:rPr lang="ru-RU" sz="3100" dirty="0" err="1" smtClean="0">
                <a:latin typeface="Comic Sans MS" pitchFamily="66" charset="0"/>
              </a:rPr>
              <a:t>гипертимного</a:t>
            </a:r>
            <a:r>
              <a:rPr lang="ru-RU" sz="3100" dirty="0" smtClean="0">
                <a:latin typeface="Comic Sans MS" pitchFamily="66" charset="0"/>
              </a:rPr>
              <a:t> типа). Эти особенности по большей части являются результатом воздействия социальных факторов, которым, по нашему мнению, и следует уделить наибольшее внимание в процессе </a:t>
            </a:r>
            <a:r>
              <a:rPr lang="ru-RU" sz="3100" dirty="0" err="1" smtClean="0">
                <a:latin typeface="Comic Sans MS" pitchFamily="66" charset="0"/>
              </a:rPr>
              <a:t>антинаркотической</a:t>
            </a:r>
            <a:r>
              <a:rPr lang="ru-RU" sz="3100" dirty="0" smtClean="0">
                <a:latin typeface="Comic Sans MS" pitchFamily="66" charset="0"/>
              </a:rPr>
              <a:t> работы.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01080" cy="6705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Comic Sans MS" pitchFamily="66" charset="0"/>
              </a:rPr>
              <a:t>Все социальные факторы</a:t>
            </a:r>
            <a:r>
              <a:rPr lang="ru-RU" sz="3100" dirty="0" smtClean="0">
                <a:latin typeface="Comic Sans MS" pitchFamily="66" charset="0"/>
              </a:rPr>
              <a:t>, влияющие на формирование </a:t>
            </a:r>
            <a:r>
              <a:rPr lang="ru-RU" sz="3100" dirty="0" err="1" smtClean="0">
                <a:latin typeface="Comic Sans MS" pitchFamily="66" charset="0"/>
              </a:rPr>
              <a:t>антинаркотической</a:t>
            </a:r>
            <a:r>
              <a:rPr lang="ru-RU" sz="3100" dirty="0" smtClean="0">
                <a:latin typeface="Comic Sans MS" pitchFamily="66" charset="0"/>
              </a:rPr>
              <a:t> устойчивости, можно подразделить на макросоциальные и </a:t>
            </a:r>
            <a:r>
              <a:rPr lang="ru-RU" sz="3100" dirty="0" err="1" smtClean="0">
                <a:latin typeface="Comic Sans MS" pitchFamily="66" charset="0"/>
              </a:rPr>
              <a:t>микросоциальные</a:t>
            </a:r>
            <a:r>
              <a:rPr lang="ru-RU" sz="3100" dirty="0" smtClean="0">
                <a:latin typeface="Comic Sans MS" pitchFamily="66" charset="0"/>
              </a:rPr>
              <a:t>.</a:t>
            </a:r>
            <a:br>
              <a:rPr lang="ru-RU" sz="3100" dirty="0" smtClean="0">
                <a:latin typeface="Comic Sans MS" pitchFamily="66" charset="0"/>
              </a:rPr>
            </a:br>
            <a:r>
              <a:rPr lang="ru-RU" sz="3100" b="1" dirty="0" smtClean="0">
                <a:latin typeface="Comic Sans MS" pitchFamily="66" charset="0"/>
              </a:rPr>
              <a:t>Макросоциальные факторы</a:t>
            </a:r>
            <a:r>
              <a:rPr lang="ru-RU" sz="3100" dirty="0" smtClean="0">
                <a:latin typeface="Comic Sans MS" pitchFamily="66" charset="0"/>
              </a:rPr>
              <a:t> охватывают условия развития личности в масштабах региона, страны, а также в мировом масштабе. </a:t>
            </a:r>
            <a:r>
              <a:rPr lang="ru-RU" sz="3100" dirty="0" smtClean="0">
                <a:latin typeface="Comic Sans MS" pitchFamily="66" charset="0"/>
              </a:rPr>
              <a:t/>
            </a:r>
            <a:br>
              <a:rPr lang="ru-RU" sz="3100" dirty="0" smtClean="0">
                <a:latin typeface="Comic Sans MS" pitchFamily="66" charset="0"/>
              </a:rPr>
            </a:br>
            <a:r>
              <a:rPr lang="ru-RU" sz="3100" dirty="0" smtClean="0">
                <a:latin typeface="Comic Sans MS" pitchFamily="66" charset="0"/>
              </a:rPr>
              <a:t>Под </a:t>
            </a:r>
            <a:r>
              <a:rPr lang="ru-RU" sz="3100" b="1" dirty="0" err="1" smtClean="0">
                <a:latin typeface="Comic Sans MS" pitchFamily="66" charset="0"/>
              </a:rPr>
              <a:t>микросоциальнымифакторами</a:t>
            </a:r>
            <a:r>
              <a:rPr lang="ru-RU" sz="3100" dirty="0" smtClean="0">
                <a:latin typeface="Comic Sans MS" pitchFamily="66" charset="0"/>
              </a:rPr>
              <a:t> прежде всего подразумевается влияние семьи и учебного заведения. Так как семья выполняет главную роль в передаче нравственных ценностей новому поколению, обстановка в семье становится решающим фактором </a:t>
            </a:r>
            <a:r>
              <a:rPr lang="ru-RU" sz="3100" dirty="0" err="1" smtClean="0">
                <a:latin typeface="Comic Sans MS" pitchFamily="66" charset="0"/>
              </a:rPr>
              <a:t>антинаркотического</a:t>
            </a:r>
            <a:r>
              <a:rPr lang="ru-RU" sz="3100" dirty="0" smtClean="0">
                <a:latin typeface="Comic Sans MS" pitchFamily="66" charset="0"/>
              </a:rPr>
              <a:t> воспитания. </a:t>
            </a:r>
            <a:r>
              <a:rPr lang="ru-RU" sz="2700" dirty="0" smtClean="0">
                <a:latin typeface="Comic Sans MS" pitchFamily="66" charset="0"/>
              </a:rPr>
              <a:t/>
            </a:r>
            <a:br>
              <a:rPr lang="ru-RU" sz="2700" dirty="0" smtClean="0">
                <a:latin typeface="Comic Sans MS" pitchFamily="66" charset="0"/>
              </a:rPr>
            </a:br>
            <a:endParaRPr lang="ru-RU" sz="27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71451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Comic Sans MS" pitchFamily="66" charset="0"/>
              </a:rPr>
              <a:t>Профилактическая </a:t>
            </a:r>
            <a:r>
              <a:rPr lang="ru-RU" sz="3600" b="1" dirty="0" err="1" smtClean="0">
                <a:latin typeface="Comic Sans MS" pitchFamily="66" charset="0"/>
              </a:rPr>
              <a:t>антинаркотическая</a:t>
            </a:r>
            <a:r>
              <a:rPr lang="ru-RU" sz="3600" b="1" dirty="0" smtClean="0">
                <a:latin typeface="Comic Sans MS" pitchFamily="66" charset="0"/>
              </a:rPr>
              <a:t> работа в образовательных </a:t>
            </a:r>
            <a:r>
              <a:rPr lang="ru-RU" sz="3600" b="1" dirty="0" smtClean="0">
                <a:latin typeface="Comic Sans MS" pitchFamily="66" charset="0"/>
              </a:rPr>
              <a:t>учреждениях: </a:t>
            </a:r>
            <a:endParaRPr lang="ru-RU" sz="3600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2428868"/>
            <a:ext cx="7786742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ru-RU" sz="2800" dirty="0" smtClean="0">
                <a:latin typeface="Comic Sans MS" pitchFamily="66" charset="0"/>
              </a:rPr>
              <a:t>Профилактическая работа с </a:t>
            </a:r>
            <a:r>
              <a:rPr lang="ru-RU" sz="2800" dirty="0" smtClean="0">
                <a:latin typeface="Comic Sans MS" pitchFamily="66" charset="0"/>
              </a:rPr>
              <a:t>родителями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2800" dirty="0" smtClean="0">
                <a:latin typeface="Comic Sans MS" pitchFamily="66" charset="0"/>
              </a:rPr>
              <a:t>Воспитательно-педагогическая работа с </a:t>
            </a:r>
            <a:r>
              <a:rPr lang="ru-RU" sz="2800" dirty="0" smtClean="0">
                <a:latin typeface="Comic Sans MS" pitchFamily="66" charset="0"/>
              </a:rPr>
              <a:t>детьми</a:t>
            </a:r>
          </a:p>
          <a:p>
            <a:pPr marL="342900" indent="-342900">
              <a:buFont typeface="+mj-lt"/>
              <a:buAutoNum type="arabicParenR"/>
            </a:pPr>
            <a:r>
              <a:rPr lang="ru-RU" sz="2800" dirty="0" smtClean="0">
                <a:latin typeface="Comic Sans MS" pitchFamily="66" charset="0"/>
              </a:rPr>
              <a:t>Организационно-методическая </a:t>
            </a:r>
            <a:r>
              <a:rPr lang="ru-RU" sz="2800" dirty="0" err="1" smtClean="0">
                <a:latin typeface="Comic Sans MS" pitchFamily="66" charset="0"/>
              </a:rPr>
              <a:t>антинаркотическая</a:t>
            </a:r>
            <a:r>
              <a:rPr lang="ru-RU" sz="2800" dirty="0" smtClean="0">
                <a:latin typeface="Comic Sans MS" pitchFamily="66" charset="0"/>
              </a:rPr>
              <a:t> профилактическая     работа     в образовательном учреждении</a:t>
            </a:r>
            <a:endParaRPr lang="ru-RU" sz="2800" dirty="0" smtClean="0">
              <a:latin typeface="Comic Sans MS" pitchFamily="66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229600" cy="3357586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atin typeface="Comic Sans MS" pitchFamily="66" charset="0"/>
              </a:rPr>
              <a:t>Профилактическая </a:t>
            </a:r>
            <a:r>
              <a:rPr lang="ru-RU" sz="5400" b="1" dirty="0" err="1" smtClean="0">
                <a:latin typeface="Comic Sans MS" pitchFamily="66" charset="0"/>
              </a:rPr>
              <a:t>антинаркотическая</a:t>
            </a:r>
            <a:r>
              <a:rPr lang="ru-RU" sz="5400" b="1" dirty="0" smtClean="0">
                <a:latin typeface="Comic Sans MS" pitchFamily="66" charset="0"/>
              </a:rPr>
              <a:t> помощь семье</a:t>
            </a:r>
            <a:endParaRPr lang="ru-RU" sz="54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072494" cy="529116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Comic Sans MS" pitchFamily="66" charset="0"/>
              </a:rPr>
              <a:t>Семья</a:t>
            </a:r>
            <a:r>
              <a:rPr lang="ru-RU" sz="3600" dirty="0" smtClean="0">
                <a:solidFill>
                  <a:srgbClr val="FF0000"/>
                </a:solidFill>
                <a:latin typeface="Comic Sans MS" pitchFamily="66" charset="0"/>
              </a:rPr>
              <a:t> - </a:t>
            </a:r>
            <a:r>
              <a:rPr lang="ru-RU" sz="2800" dirty="0" smtClean="0">
                <a:latin typeface="Comic Sans MS" pitchFamily="66" charset="0"/>
              </a:rPr>
              <a:t>первая и самая важная социальная </a:t>
            </a:r>
            <a:r>
              <a:rPr lang="ru-RU" sz="2800" dirty="0" err="1" smtClean="0">
                <a:latin typeface="Comic Sans MS" pitchFamily="66" charset="0"/>
              </a:rPr>
              <a:t>микрогруппа</a:t>
            </a:r>
            <a:r>
              <a:rPr lang="ru-RU" sz="2800" dirty="0" smtClean="0">
                <a:latin typeface="Comic Sans MS" pitchFamily="66" charset="0"/>
              </a:rPr>
              <a:t>, взаимоотношения в которой влияют на всю последующую жизнь ребенка. </a:t>
            </a:r>
            <a:r>
              <a:rPr lang="ru-RU" sz="2800" dirty="0" smtClean="0">
                <a:latin typeface="Comic Sans MS" pitchFamily="66" charset="0"/>
              </a:rPr>
              <a:t/>
            </a:r>
            <a:br>
              <a:rPr lang="ru-RU" sz="2800" dirty="0" smtClean="0">
                <a:latin typeface="Comic Sans MS" pitchFamily="66" charset="0"/>
              </a:rPr>
            </a:br>
            <a:r>
              <a:rPr lang="ru-RU" sz="2800" dirty="0" smtClean="0">
                <a:latin typeface="Comic Sans MS" pitchFamily="66" charset="0"/>
              </a:rPr>
              <a:t>Стиль </a:t>
            </a:r>
            <a:r>
              <a:rPr lang="ru-RU" sz="2800" dirty="0" smtClean="0">
                <a:latin typeface="Comic Sans MS" pitchFamily="66" charset="0"/>
              </a:rPr>
              <a:t>отношений к ребенку в семье определяет собственную систему отношений ребенка к себе, близким, обществу, предметному миру. Каждый ребенок в семье испытывает потребность к </a:t>
            </a:r>
            <a:r>
              <a:rPr lang="ru-RU" sz="2800" dirty="0" err="1" smtClean="0">
                <a:latin typeface="Comic Sans MS" pitchFamily="66" charset="0"/>
              </a:rPr>
              <a:t>аффилиации</a:t>
            </a:r>
            <a:r>
              <a:rPr lang="ru-RU" sz="2800" dirty="0" smtClean="0">
                <a:latin typeface="Comic Sans MS" pitchFamily="66" charset="0"/>
              </a:rPr>
              <a:t>- стремление быть в обществе других людей, быть признанным. Блокирование </a:t>
            </a:r>
            <a:r>
              <a:rPr lang="ru-RU" sz="2800" dirty="0" err="1" smtClean="0">
                <a:latin typeface="Comic Sans MS" pitchFamily="66" charset="0"/>
              </a:rPr>
              <a:t>аффилиации</a:t>
            </a:r>
            <a:r>
              <a:rPr lang="ru-RU" sz="2800" dirty="0" smtClean="0">
                <a:latin typeface="Comic Sans MS" pitchFamily="66" charset="0"/>
              </a:rPr>
              <a:t> вызывает чувство одиночества, отчужденности. Страдает чувство самоуважения и самоуверенности. </a:t>
            </a:r>
            <a:endParaRPr lang="ru-RU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429684" cy="650083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Comic Sans MS" pitchFamily="66" charset="0"/>
              </a:rPr>
              <a:t>Поведение, чувства, мысли, потребности и мотивы родителей составляют картину их внутреннего мира, проявляемого во внешнем мире (частью которого является и мир их ребенка). Поэтому одна из задач родителей - это не только принять, понять и помочь себе, но и ответить на вопрос: «Что разделяет нас с детьми?» «Почему мы идем с ними по пути отчуждения?», «Какие эмоции и чувства побуждают нас к этому?».</a:t>
            </a:r>
            <a:br>
              <a:rPr lang="ru-RU" sz="2800" dirty="0" smtClean="0">
                <a:latin typeface="Comic Sans MS" pitchFamily="66" charset="0"/>
              </a:rPr>
            </a:br>
            <a:r>
              <a:rPr lang="ru-RU" sz="2800" dirty="0" smtClean="0">
                <a:latin typeface="Comic Sans MS" pitchFamily="66" charset="0"/>
              </a:rPr>
              <a:t>Формы и содержание работы с родителями определяются их проблемами, уровнем сознания и культуры, компетенцией педагога, психолога, проводящего коррекционную работу.</a:t>
            </a:r>
            <a:br>
              <a:rPr lang="ru-RU" sz="2800" dirty="0" smtClean="0">
                <a:latin typeface="Comic Sans MS" pitchFamily="66" charset="0"/>
              </a:rPr>
            </a:br>
            <a:endParaRPr lang="ru-RU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285749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Comic Sans MS" pitchFamily="66" charset="0"/>
              </a:rPr>
              <a:t>Алкоголь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2800" dirty="0" smtClean="0">
                <a:latin typeface="Comic Sans MS" pitchFamily="66" charset="0"/>
              </a:rPr>
              <a:t>— этиловый спирт, этанол.</a:t>
            </a:r>
            <a:br>
              <a:rPr lang="ru-RU" sz="2800" dirty="0" smtClean="0">
                <a:latin typeface="Comic Sans MS" pitchFamily="66" charset="0"/>
              </a:rPr>
            </a:br>
            <a:r>
              <a:rPr lang="ru-RU" sz="2800" dirty="0" smtClean="0">
                <a:latin typeface="Comic Sans MS" pitchFamily="66" charset="0"/>
              </a:rPr>
              <a:t> Наиболее распространенное в Европе, России, Северной Америке, части государств Азии вещество наркотического действия, оказывающее депрессивное воздействие на нервную систему. </a:t>
            </a:r>
            <a:endParaRPr lang="ru-RU" sz="2800" dirty="0">
              <a:latin typeface="Comic Sans MS" pitchFamily="66" charset="0"/>
            </a:endParaRPr>
          </a:p>
        </p:txBody>
      </p:sp>
      <p:pic>
        <p:nvPicPr>
          <p:cNvPr id="3" name="Рисунок 2" descr="61AE0d0qLSOdTZxOfeJYdf4CaneB0dyRSGfLkUdnY2GD1sGdJpdw6Qm5dntu0c9BM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08" y="3214686"/>
            <a:ext cx="5143516" cy="31432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929198"/>
            <a:ext cx="8072462" cy="1062022"/>
          </a:xfrm>
        </p:spPr>
        <p:txBody>
          <a:bodyPr anchor="ctr">
            <a:noAutofit/>
          </a:bodyPr>
          <a:lstStyle/>
          <a:p>
            <a:r>
              <a:rPr lang="ru-RU" sz="1600" b="1" u="sng" dirty="0" smtClean="0">
                <a:latin typeface="Comic Sans MS" pitchFamily="66" charset="0"/>
              </a:rPr>
              <a:t/>
            </a:r>
            <a:br>
              <a:rPr lang="ru-RU" sz="1600" b="1" u="sng" dirty="0" smtClean="0">
                <a:latin typeface="Comic Sans MS" pitchFamily="66" charset="0"/>
              </a:rPr>
            </a:br>
            <a:r>
              <a:rPr lang="ru-RU" sz="1600" dirty="0" smtClean="0">
                <a:latin typeface="Comic Sans MS" pitchFamily="66" charset="0"/>
              </a:rPr>
              <a:t/>
            </a:r>
            <a:br>
              <a:rPr lang="ru-RU" sz="1600" dirty="0" smtClean="0">
                <a:latin typeface="Comic Sans MS" pitchFamily="66" charset="0"/>
              </a:rPr>
            </a:br>
            <a:endParaRPr lang="ru-RU" sz="1600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857364"/>
            <a:ext cx="842968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Comic Sans MS" pitchFamily="66" charset="0"/>
              </a:rPr>
              <a:t>формирование </a:t>
            </a:r>
            <a:r>
              <a:rPr lang="ru-RU" sz="2000" dirty="0" smtClean="0">
                <a:latin typeface="Comic Sans MS" pitchFamily="66" charset="0"/>
              </a:rPr>
              <a:t>активного отношения родителей к риску наркотизации в той микросреде, в которой растет и общается их </a:t>
            </a:r>
            <a:r>
              <a:rPr lang="ru-RU" sz="2000" dirty="0" smtClean="0">
                <a:latin typeface="Comic Sans MS" pitchFamily="66" charset="0"/>
              </a:rPr>
              <a:t>ребенок;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Comic Sans MS" pitchFamily="66" charset="0"/>
              </a:rPr>
              <a:t>предупреждение </a:t>
            </a:r>
            <a:r>
              <a:rPr lang="ru-RU" sz="2000" dirty="0" smtClean="0">
                <a:latin typeface="Comic Sans MS" pitchFamily="66" charset="0"/>
              </a:rPr>
              <a:t>случаев вовлечения детей в раннюю алкоголизацию, эмоционального отвержения детей, жестокого обращения с ними в </a:t>
            </a:r>
            <a:r>
              <a:rPr lang="ru-RU" sz="2000" dirty="0" smtClean="0">
                <a:latin typeface="Comic Sans MS" pitchFamily="66" charset="0"/>
              </a:rPr>
              <a:t>семье;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Comic Sans MS" pitchFamily="66" charset="0"/>
              </a:rPr>
              <a:t>оказание </a:t>
            </a:r>
            <a:r>
              <a:rPr lang="ru-RU" sz="2000" dirty="0" smtClean="0">
                <a:latin typeface="Comic Sans MS" pitchFamily="66" charset="0"/>
              </a:rPr>
              <a:t>  помощи   семье,   когда   ребенок   начал   </a:t>
            </a:r>
            <a:r>
              <a:rPr lang="ru-RU" sz="2000" dirty="0" err="1" smtClean="0">
                <a:latin typeface="Comic Sans MS" pitchFamily="66" charset="0"/>
              </a:rPr>
              <a:t>злоупо-требляь</a:t>
            </a:r>
            <a:r>
              <a:rPr lang="ru-RU" sz="2000" dirty="0" smtClean="0">
                <a:latin typeface="Comic Sans MS" pitchFamily="66" charset="0"/>
              </a:rPr>
              <a:t> </a:t>
            </a:r>
            <a:r>
              <a:rPr lang="ru-RU" sz="2000" dirty="0" err="1" smtClean="0">
                <a:latin typeface="Comic Sans MS" pitchFamily="66" charset="0"/>
              </a:rPr>
              <a:t>психоактивными</a:t>
            </a:r>
            <a:r>
              <a:rPr lang="ru-RU" sz="2000" dirty="0" smtClean="0">
                <a:latin typeface="Comic Sans MS" pitchFamily="66" charset="0"/>
              </a:rPr>
              <a:t> </a:t>
            </a:r>
            <a:r>
              <a:rPr lang="ru-RU" sz="2000" dirty="0" smtClean="0">
                <a:latin typeface="Comic Sans MS" pitchFamily="66" charset="0"/>
              </a:rPr>
              <a:t>веществами;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Comic Sans MS" pitchFamily="66" charset="0"/>
              </a:rPr>
              <a:t>организация </a:t>
            </a:r>
            <a:r>
              <a:rPr lang="ru-RU" sz="2000" dirty="0" smtClean="0">
                <a:latin typeface="Comic Sans MS" pitchFamily="66" charset="0"/>
              </a:rPr>
              <a:t>  на   уровне   дома,    двора,    уличного  </a:t>
            </a:r>
            <a:r>
              <a:rPr lang="ru-RU" sz="2000" dirty="0" err="1" smtClean="0">
                <a:latin typeface="Comic Sans MS" pitchFamily="66" charset="0"/>
              </a:rPr>
              <a:t>микросоциумаблагополучно</a:t>
            </a:r>
            <a:r>
              <a:rPr lang="ru-RU" sz="2000" dirty="0" smtClean="0">
                <a:latin typeface="Comic Sans MS" pitchFamily="66" charset="0"/>
              </a:rPr>
              <a:t> </a:t>
            </a:r>
            <a:r>
              <a:rPr lang="ru-RU" sz="2000" dirty="0" smtClean="0">
                <a:latin typeface="Comic Sans MS" pitchFamily="66" charset="0"/>
              </a:rPr>
              <a:t>ненаркотической среды, нетерпимой к антиобщественному    поведению детей, распространению среди них алкоголя, наркотиков и иных </a:t>
            </a:r>
            <a:r>
              <a:rPr lang="ru-RU" sz="2000" dirty="0" err="1" smtClean="0">
                <a:latin typeface="Comic Sans MS" pitchFamily="66" charset="0"/>
              </a:rPr>
              <a:t>психоактивных</a:t>
            </a:r>
            <a:r>
              <a:rPr lang="ru-RU" sz="2000" dirty="0" smtClean="0">
                <a:latin typeface="Comic Sans MS" pitchFamily="66" charset="0"/>
              </a:rPr>
              <a:t> веществ.</a:t>
            </a:r>
            <a:r>
              <a:rPr lang="ru-RU" sz="1200" dirty="0" smtClean="0">
                <a:latin typeface="Comic Sans MS" pitchFamily="66" charset="0"/>
              </a:rPr>
              <a:t/>
            </a:r>
            <a:br>
              <a:rPr lang="ru-RU" sz="1200" dirty="0" smtClean="0">
                <a:latin typeface="Comic Sans MS" pitchFamily="66" charset="0"/>
              </a:rPr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14480" y="500042"/>
            <a:ext cx="58579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>
                <a:latin typeface="Comic Sans MS" pitchFamily="66" charset="0"/>
              </a:rPr>
              <a:t>Основные направления в работе:</a:t>
            </a:r>
            <a:endParaRPr lang="ru-RU" sz="2800" b="1" u="sng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29600" cy="3786214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latin typeface="Comic Sans MS" pitchFamily="66" charset="0"/>
              </a:rPr>
              <a:t>Основные формы и средства </a:t>
            </a:r>
            <a:r>
              <a:rPr lang="ru-RU" sz="5400" b="1" dirty="0" err="1" smtClean="0">
                <a:latin typeface="Comic Sans MS" pitchFamily="66" charset="0"/>
              </a:rPr>
              <a:t>антинаркотической</a:t>
            </a:r>
            <a:r>
              <a:rPr lang="ru-RU" sz="5400" b="1" dirty="0" smtClean="0">
                <a:latin typeface="Comic Sans MS" pitchFamily="66" charset="0"/>
              </a:rPr>
              <a:t> помощи семье</a:t>
            </a:r>
            <a:endParaRPr lang="ru-RU" sz="54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357166"/>
            <a:ext cx="7858180" cy="557214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Comic Sans MS" pitchFamily="66" charset="0"/>
              </a:rPr>
              <a:t>- лекционная;</a:t>
            </a:r>
            <a:br>
              <a:rPr lang="ru-RU" sz="2800" dirty="0" smtClean="0">
                <a:latin typeface="Comic Sans MS" pitchFamily="66" charset="0"/>
              </a:rPr>
            </a:br>
            <a:r>
              <a:rPr lang="ru-RU" sz="2800" dirty="0" smtClean="0">
                <a:latin typeface="Comic Sans MS" pitchFamily="66" charset="0"/>
              </a:rPr>
              <a:t>- индивидуальное </a:t>
            </a:r>
            <a:r>
              <a:rPr lang="ru-RU" sz="2800" dirty="0" smtClean="0">
                <a:latin typeface="Comic Sans MS" pitchFamily="66" charset="0"/>
              </a:rPr>
              <a:t>семейное консультирование </a:t>
            </a:r>
            <a:r>
              <a:rPr lang="ru-RU" sz="2800" dirty="0" smtClean="0">
                <a:latin typeface="Comic Sans MS" pitchFamily="66" charset="0"/>
              </a:rPr>
              <a:t>родителей;</a:t>
            </a:r>
            <a:br>
              <a:rPr lang="ru-RU" sz="2800" dirty="0" smtClean="0">
                <a:latin typeface="Comic Sans MS" pitchFamily="66" charset="0"/>
              </a:rPr>
            </a:br>
            <a:r>
              <a:rPr lang="ru-RU" sz="2800" dirty="0" smtClean="0">
                <a:latin typeface="Comic Sans MS" pitchFamily="66" charset="0"/>
              </a:rPr>
              <a:t>- формирование </a:t>
            </a:r>
            <a:r>
              <a:rPr lang="ru-RU" sz="2800" dirty="0" smtClean="0">
                <a:latin typeface="Comic Sans MS" pitchFamily="66" charset="0"/>
              </a:rPr>
              <a:t>из родительского актива групп родительской поддержки для «проблемных» </a:t>
            </a:r>
            <a:r>
              <a:rPr lang="ru-RU" sz="2800" dirty="0" smtClean="0">
                <a:latin typeface="Comic Sans MS" pitchFamily="66" charset="0"/>
              </a:rPr>
              <a:t>семей;</a:t>
            </a:r>
            <a:br>
              <a:rPr lang="ru-RU" sz="2800" dirty="0" smtClean="0">
                <a:latin typeface="Comic Sans MS" pitchFamily="66" charset="0"/>
              </a:rPr>
            </a:br>
            <a:r>
              <a:rPr lang="ru-RU" sz="2800" dirty="0" smtClean="0">
                <a:latin typeface="Comic Sans MS" pitchFamily="66" charset="0"/>
              </a:rPr>
              <a:t>- выявление </a:t>
            </a:r>
            <a:r>
              <a:rPr lang="ru-RU" sz="2800" dirty="0" smtClean="0">
                <a:latin typeface="Comic Sans MS" pitchFamily="66" charset="0"/>
              </a:rPr>
              <a:t>родителей группы «риска» алкоголизации </a:t>
            </a:r>
            <a:r>
              <a:rPr lang="ru-RU" sz="2800" dirty="0" err="1" smtClean="0">
                <a:latin typeface="Comic Sans MS" pitchFamily="66" charset="0"/>
              </a:rPr>
              <a:t>наркотизациии</a:t>
            </a:r>
            <a:r>
              <a:rPr lang="ru-RU" sz="2800" dirty="0" smtClean="0">
                <a:latin typeface="Comic Sans MS" pitchFamily="66" charset="0"/>
              </a:rPr>
              <a:t>;</a:t>
            </a:r>
            <a:br>
              <a:rPr lang="ru-RU" sz="2800" dirty="0" smtClean="0">
                <a:latin typeface="Comic Sans MS" pitchFamily="66" charset="0"/>
              </a:rPr>
            </a:br>
            <a:r>
              <a:rPr lang="ru-RU" sz="2800" dirty="0" smtClean="0">
                <a:latin typeface="Comic Sans MS" pitchFamily="66" charset="0"/>
              </a:rPr>
              <a:t>- социальное </a:t>
            </a:r>
            <a:r>
              <a:rPr lang="ru-RU" sz="2800" dirty="0" smtClean="0">
                <a:latin typeface="Comic Sans MS" pitchFamily="66" charset="0"/>
              </a:rPr>
              <a:t>вмешательство в семью при асоциальном образе жизни в </a:t>
            </a:r>
            <a:r>
              <a:rPr lang="ru-RU" sz="2800" dirty="0" smtClean="0">
                <a:latin typeface="Comic Sans MS" pitchFamily="66" charset="0"/>
              </a:rPr>
              <a:t>семье;</a:t>
            </a:r>
            <a:br>
              <a:rPr lang="ru-RU" sz="2800" dirty="0" smtClean="0">
                <a:latin typeface="Comic Sans MS" pitchFamily="66" charset="0"/>
              </a:rPr>
            </a:br>
            <a:r>
              <a:rPr lang="ru-RU" sz="2800" dirty="0" smtClean="0">
                <a:latin typeface="Comic Sans MS" pitchFamily="66" charset="0"/>
              </a:rPr>
              <a:t>- оказание </a:t>
            </a:r>
            <a:r>
              <a:rPr lang="ru-RU" sz="2800" dirty="0" smtClean="0">
                <a:latin typeface="Comic Sans MS" pitchFamily="66" charset="0"/>
              </a:rPr>
              <a:t>помощи родителям в возвращении ребенка в семью </a:t>
            </a:r>
            <a:endParaRPr lang="ru-RU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464347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Антиалкогольное воспитание-</a:t>
            </a:r>
            <a:r>
              <a:rPr lang="ru-RU" sz="3200" dirty="0" smtClean="0">
                <a:latin typeface="Comic Sans MS" pitchFamily="66" charset="0"/>
              </a:rPr>
              <a:t> составная часть нравственного и духовного воспитания человека. </a:t>
            </a:r>
            <a:br>
              <a:rPr lang="ru-RU" sz="3200" dirty="0" smtClean="0">
                <a:latin typeface="Comic Sans MS" pitchFamily="66" charset="0"/>
              </a:rPr>
            </a:br>
            <a:r>
              <a:rPr lang="ru-RU" sz="3200" dirty="0" smtClean="0">
                <a:latin typeface="Comic Sans MS" pitchFamily="66" charset="0"/>
              </a:rPr>
              <a:t>Оно выражается в применении специальных форм и методов воздействия на сознание и поведение детей с целью привития нетерпимого отношения к любым проявлениям пьянства и алкоголизма</a:t>
            </a:r>
            <a:r>
              <a:rPr lang="ru-RU" sz="3200" b="1" u="sng" dirty="0" smtClean="0">
                <a:latin typeface="Comic Sans MS" pitchFamily="66" charset="0"/>
              </a:rPr>
              <a:t>.</a:t>
            </a:r>
            <a:endParaRPr lang="ru-RU" sz="32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28682"/>
          </a:xfrm>
        </p:spPr>
        <p:txBody>
          <a:bodyPr>
            <a:noAutofit/>
          </a:bodyPr>
          <a:lstStyle/>
          <a:p>
            <a:pPr algn="ctr"/>
            <a:r>
              <a:rPr lang="ru-RU" sz="4800" b="1" u="sng" dirty="0" smtClean="0">
                <a:latin typeface="Comic Sans MS" pitchFamily="66" charset="0"/>
              </a:rPr>
              <a:t>Задачи:</a:t>
            </a:r>
            <a:endParaRPr lang="ru-RU" sz="4800" b="1" u="sng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285860"/>
            <a:ext cx="864399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Comic Sans MS" pitchFamily="66" charset="0"/>
              </a:rPr>
              <a:t>  убеждение детей в необходимости отказаться от употребления алкогольных напитков на весь период формирования организма до взрослого состояния и рождения потомства;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Comic Sans MS" pitchFamily="66" charset="0"/>
              </a:rPr>
              <a:t>  выработка осторожного отношения к алкоголю;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Comic Sans MS" pitchFamily="66" charset="0"/>
              </a:rPr>
              <a:t>  убеждение в красоте и полезности ведения здорового образа жизни, показ путей достижения физического и духовного здоровья;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Comic Sans MS" pitchFamily="66" charset="0"/>
              </a:rPr>
              <a:t>  формирование общественного мнения учащихся, поддерживающих культ здорового образа жизни;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Comic Sans MS" pitchFamily="66" charset="0"/>
              </a:rPr>
              <a:t>  стимулирование ранней диагностики алкоголизма у детей;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Comic Sans MS" pitchFamily="66" charset="0"/>
              </a:rPr>
              <a:t>  работа с семьей по охране ребенка от вовлечения в распитие спиртных напитков. </a:t>
            </a:r>
            <a:endParaRPr lang="ru-RU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214422"/>
            <a:ext cx="8229600" cy="35623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smtClean="0">
                <a:latin typeface="Comic Sans MS" pitchFamily="66" charset="0"/>
              </a:rPr>
              <a:t>Принципы профилактики антиалкогольного воспитания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015286" cy="6215130"/>
          </a:xfrm>
        </p:spPr>
        <p:txBody>
          <a:bodyPr>
            <a:normAutofit fontScale="90000"/>
          </a:bodyPr>
          <a:lstStyle/>
          <a:p>
            <a:r>
              <a:rPr lang="ru-RU" sz="3300" b="1" dirty="0" smtClean="0">
                <a:latin typeface="Comic Sans MS" pitchFamily="66" charset="0"/>
              </a:rPr>
              <a:t>1) системность;</a:t>
            </a:r>
            <a:br>
              <a:rPr lang="ru-RU" sz="3300" b="1" dirty="0" smtClean="0">
                <a:latin typeface="Comic Sans MS" pitchFamily="66" charset="0"/>
              </a:rPr>
            </a:br>
            <a:r>
              <a:rPr lang="ru-RU" sz="3300" b="1" dirty="0" smtClean="0">
                <a:latin typeface="Comic Sans MS" pitchFamily="66" charset="0"/>
              </a:rPr>
              <a:t>2) </a:t>
            </a:r>
            <a:r>
              <a:rPr lang="ru-RU" sz="3300" b="1" dirty="0" err="1" smtClean="0">
                <a:latin typeface="Comic Sans MS" pitchFamily="66" charset="0"/>
              </a:rPr>
              <a:t>парциальность</a:t>
            </a:r>
            <a:r>
              <a:rPr lang="ru-RU" sz="3300" b="1" dirty="0" smtClean="0">
                <a:latin typeface="Comic Sans MS" pitchFamily="66" charset="0"/>
              </a:rPr>
              <a:t>;</a:t>
            </a:r>
            <a:br>
              <a:rPr lang="ru-RU" sz="3300" b="1" dirty="0" smtClean="0">
                <a:latin typeface="Comic Sans MS" pitchFamily="66" charset="0"/>
              </a:rPr>
            </a:br>
            <a:r>
              <a:rPr lang="ru-RU" sz="3300" b="1" dirty="0" smtClean="0">
                <a:latin typeface="Comic Sans MS" pitchFamily="66" charset="0"/>
              </a:rPr>
              <a:t>3) проблемная адекватность; </a:t>
            </a:r>
            <a:br>
              <a:rPr lang="ru-RU" sz="3300" b="1" dirty="0" smtClean="0">
                <a:latin typeface="Comic Sans MS" pitchFamily="66" charset="0"/>
              </a:rPr>
            </a:br>
            <a:r>
              <a:rPr lang="ru-RU" sz="3300" b="1" dirty="0" smtClean="0">
                <a:latin typeface="Comic Sans MS" pitchFamily="66" charset="0"/>
              </a:rPr>
              <a:t>4) когнитивная адекватность; </a:t>
            </a:r>
            <a:br>
              <a:rPr lang="ru-RU" sz="3300" b="1" dirty="0" smtClean="0">
                <a:latin typeface="Comic Sans MS" pitchFamily="66" charset="0"/>
              </a:rPr>
            </a:br>
            <a:r>
              <a:rPr lang="ru-RU" sz="3300" b="1" dirty="0" smtClean="0">
                <a:latin typeface="Comic Sans MS" pitchFamily="66" charset="0"/>
              </a:rPr>
              <a:t>5) социально-культурная адекватность; </a:t>
            </a:r>
            <a:br>
              <a:rPr lang="ru-RU" sz="3300" b="1" dirty="0" smtClean="0">
                <a:latin typeface="Comic Sans MS" pitchFamily="66" charset="0"/>
              </a:rPr>
            </a:br>
            <a:r>
              <a:rPr lang="ru-RU" sz="3300" b="1" dirty="0" smtClean="0">
                <a:latin typeface="Comic Sans MS" pitchFamily="66" charset="0"/>
              </a:rPr>
              <a:t>6) наркологическая адекватность;</a:t>
            </a:r>
            <a:br>
              <a:rPr lang="ru-RU" sz="3300" b="1" dirty="0" smtClean="0">
                <a:latin typeface="Comic Sans MS" pitchFamily="66" charset="0"/>
              </a:rPr>
            </a:br>
            <a:r>
              <a:rPr lang="ru-RU" sz="3300" b="1" dirty="0" smtClean="0">
                <a:latin typeface="Comic Sans MS" pitchFamily="66" charset="0"/>
              </a:rPr>
              <a:t>7) использовать феномены массового сознания, массовой культуры; </a:t>
            </a:r>
            <a:br>
              <a:rPr lang="ru-RU" sz="3300" b="1" dirty="0" smtClean="0">
                <a:latin typeface="Comic Sans MS" pitchFamily="66" charset="0"/>
              </a:rPr>
            </a:br>
            <a:r>
              <a:rPr lang="ru-RU" sz="3300" b="1" dirty="0" smtClean="0">
                <a:latin typeface="Comic Sans MS" pitchFamily="66" charset="0"/>
              </a:rPr>
              <a:t>8) </a:t>
            </a:r>
            <a:r>
              <a:rPr lang="ru-RU" sz="3300" b="1" dirty="0" err="1" smtClean="0">
                <a:latin typeface="Comic Sans MS" pitchFamily="66" charset="0"/>
              </a:rPr>
              <a:t>персонификаци</a:t>
            </a:r>
            <a:r>
              <a:rPr lang="ru-RU" sz="3300" b="1" dirty="0" smtClean="0">
                <a:latin typeface="Comic Sans MS" pitchFamily="66" charset="0"/>
              </a:rPr>
              <a:t>;</a:t>
            </a:r>
            <a:br>
              <a:rPr lang="ru-RU" sz="3300" b="1" dirty="0" smtClean="0">
                <a:latin typeface="Comic Sans MS" pitchFamily="66" charset="0"/>
              </a:rPr>
            </a:br>
            <a:r>
              <a:rPr lang="ru-RU" sz="3300" b="1" dirty="0" smtClean="0">
                <a:latin typeface="Comic Sans MS" pitchFamily="66" charset="0"/>
              </a:rPr>
              <a:t>9) обязательный альтернативный выигрыш; </a:t>
            </a:r>
            <a:br>
              <a:rPr lang="ru-RU" sz="3300" b="1" dirty="0" smtClean="0">
                <a:latin typeface="Comic Sans MS" pitchFamily="66" charset="0"/>
              </a:rPr>
            </a:br>
            <a:r>
              <a:rPr lang="ru-RU" sz="3300" b="1" dirty="0" smtClean="0">
                <a:latin typeface="Comic Sans MS" pitchFamily="66" charset="0"/>
              </a:rPr>
              <a:t>10) опережающее обучение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271464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Comic Sans MS" pitchFamily="66" charset="0"/>
              </a:rPr>
              <a:t>Наркотики</a:t>
            </a:r>
            <a:r>
              <a:rPr lang="ru-RU" sz="2800" dirty="0" smtClean="0">
                <a:latin typeface="Comic Sans MS" pitchFamily="66" charset="0"/>
              </a:rPr>
              <a:t> (от греч. </a:t>
            </a:r>
            <a:r>
              <a:rPr lang="ru-RU" sz="2800" dirty="0" err="1" smtClean="0">
                <a:latin typeface="Comic Sans MS" pitchFamily="66" charset="0"/>
              </a:rPr>
              <a:t>narkotikós</a:t>
            </a:r>
            <a:r>
              <a:rPr lang="ru-RU" sz="2800" dirty="0" smtClean="0">
                <a:latin typeface="Comic Sans MS" pitchFamily="66" charset="0"/>
              </a:rPr>
              <a:t> — приводящий в оцепенение, одурманивающий) - группа веществ различной природы (растительного или синтетического происхождения), злоупотребление которыми приводит к развитию наркомании. </a:t>
            </a:r>
            <a:endParaRPr lang="ru-RU" sz="2800" dirty="0">
              <a:latin typeface="Comic Sans MS" pitchFamily="66" charset="0"/>
            </a:endParaRPr>
          </a:p>
        </p:txBody>
      </p:sp>
      <p:pic>
        <p:nvPicPr>
          <p:cNvPr id="3" name="Рисунок 2" descr="narkotik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3000372"/>
            <a:ext cx="4866433" cy="3453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542928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err="1" smtClean="0">
                <a:solidFill>
                  <a:srgbClr val="FF0000"/>
                </a:solidFill>
                <a:latin typeface="Comic Sans MS" pitchFamily="66" charset="0"/>
              </a:rPr>
              <a:t>Антинаркотическое</a:t>
            </a: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 воспитание-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это</a:t>
            </a: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2800" dirty="0" smtClean="0">
                <a:latin typeface="Comic Sans MS" pitchFamily="66" charset="0"/>
              </a:rPr>
              <a:t>процесс систематического, целенаправленного, комплексного психолого-педагогического взаимодействия субъектов образования, в ходе которого формируется </a:t>
            </a:r>
            <a:r>
              <a:rPr lang="ru-RU" sz="2800" dirty="0" err="1" smtClean="0">
                <a:latin typeface="Comic Sans MS" pitchFamily="66" charset="0"/>
              </a:rPr>
              <a:t>антинаркотическая</a:t>
            </a:r>
            <a:r>
              <a:rPr lang="ru-RU" sz="2800" dirty="0" smtClean="0">
                <a:latin typeface="Comic Sans MS" pitchFamily="66" charset="0"/>
              </a:rPr>
              <a:t> устойчивость личности воспитуемого, представляющая собой такое качество личности, которое позволяет ей противостоять </a:t>
            </a:r>
            <a:r>
              <a:rPr lang="ru-RU" sz="2800" dirty="0" err="1" smtClean="0">
                <a:latin typeface="Comic Sans MS" pitchFamily="66" charset="0"/>
              </a:rPr>
              <a:t>наркогенному</a:t>
            </a:r>
            <a:r>
              <a:rPr lang="ru-RU" sz="2800" dirty="0" smtClean="0">
                <a:latin typeface="Comic Sans MS" pitchFamily="66" charset="0"/>
              </a:rPr>
              <a:t> воздействию среды, и предупредить приобщение к </a:t>
            </a:r>
            <a:r>
              <a:rPr lang="ru-RU" sz="2800" dirty="0" err="1" smtClean="0">
                <a:latin typeface="Comic Sans MS" pitchFamily="66" charset="0"/>
              </a:rPr>
              <a:t>психоактивным</a:t>
            </a:r>
            <a:r>
              <a:rPr lang="ru-RU" sz="2800" dirty="0" smtClean="0">
                <a:latin typeface="Comic Sans MS" pitchFamily="66" charset="0"/>
              </a:rPr>
              <a:t> веществам</a:t>
            </a:r>
            <a:endParaRPr lang="ru-RU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728682"/>
          </a:xfrm>
        </p:spPr>
        <p:txBody>
          <a:bodyPr>
            <a:noAutofit/>
          </a:bodyPr>
          <a:lstStyle/>
          <a:p>
            <a:pPr algn="ctr"/>
            <a:r>
              <a:rPr lang="ru-RU" sz="4800" b="1" u="sng" dirty="0" smtClean="0">
                <a:latin typeface="Comic Sans MS" pitchFamily="66" charset="0"/>
              </a:rPr>
              <a:t>Задачи:</a:t>
            </a:r>
            <a:endParaRPr lang="ru-RU" sz="4800" b="1" u="sng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428736"/>
            <a:ext cx="828680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sz="2000" dirty="0" smtClean="0">
                <a:latin typeface="Comic Sans MS" pitchFamily="66" charset="0"/>
              </a:rPr>
              <a:t>  информировать детей и подростков о действии ПАВ;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>
                <a:latin typeface="Comic Sans MS" pitchFamily="66" charset="0"/>
              </a:rPr>
              <a:t>  воспитывать трезвеннические установки у подрастающего поколения;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>
                <a:latin typeface="Comic Sans MS" pitchFamily="66" charset="0"/>
              </a:rPr>
              <a:t>  воспитывать в сознании детей нетерпимое отношение к любым проявлениям алкоголизма и наркомании;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>
                <a:latin typeface="Comic Sans MS" pitchFamily="66" charset="0"/>
              </a:rPr>
              <a:t>  воспитывать личностную стойкость по отношению к ПАВ;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>
                <a:latin typeface="Comic Sans MS" pitchFamily="66" charset="0"/>
              </a:rPr>
              <a:t>  опираться на нравственное начало в антиалкогольном и </a:t>
            </a:r>
            <a:r>
              <a:rPr lang="ru-RU" sz="2000" dirty="0" err="1" smtClean="0">
                <a:latin typeface="Comic Sans MS" pitchFamily="66" charset="0"/>
              </a:rPr>
              <a:t>антинаркотическом</a:t>
            </a:r>
            <a:r>
              <a:rPr lang="ru-RU" sz="2000" dirty="0" smtClean="0">
                <a:latin typeface="Comic Sans MS" pitchFamily="66" charset="0"/>
              </a:rPr>
              <a:t> воспитании;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>
                <a:latin typeface="Comic Sans MS" pitchFamily="66" charset="0"/>
              </a:rPr>
              <a:t>  обучать детей здоровому образу жизни и создавать условия для его реализации;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>
                <a:latin typeface="Comic Sans MS" pitchFamily="66" charset="0"/>
              </a:rPr>
              <a:t>  включать профилактику алкоголизма и наркомании среди детей и подростков в содержание нравственного воспитания как составную часть;</a:t>
            </a:r>
          </a:p>
          <a:p>
            <a:pPr lvl="0">
              <a:buFont typeface="Arial" pitchFamily="34" charset="0"/>
              <a:buChar char="•"/>
            </a:pPr>
            <a:r>
              <a:rPr lang="ru-RU" sz="2000" dirty="0" smtClean="0">
                <a:latin typeface="Comic Sans MS" pitchFamily="66" charset="0"/>
              </a:rPr>
              <a:t>  интегрировать усилия школы, семьи и общественности, параллельное просвещение детей и родителей.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93</TotalTime>
  <Words>722</Words>
  <PresentationFormat>Экран (4:3)</PresentationFormat>
  <Paragraphs>57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Бумажная</vt:lpstr>
      <vt:lpstr>Антиалкогольное   и антинаркотическое воспитание  </vt:lpstr>
      <vt:lpstr>Алкоголь — этиловый спирт, этанол.  Наиболее распространенное в Европе, России, Северной Америке, части государств Азии вещество наркотического действия, оказывающее депрессивное воздействие на нервную систему. </vt:lpstr>
      <vt:lpstr>Антиалкогольное воспитание- составная часть нравственного и духовного воспитания человека.  Оно выражается в применении специальных форм и методов воздействия на сознание и поведение детей с целью привития нетерпимого отношения к любым проявлениям пьянства и алкоголизма.</vt:lpstr>
      <vt:lpstr>Задачи:</vt:lpstr>
      <vt:lpstr>Принципы профилактики антиалкогольного воспитания </vt:lpstr>
      <vt:lpstr>1) системность; 2) парциальность; 3) проблемная адекватность;  4) когнитивная адекватность;  5) социально-культурная адекватность;  6) наркологическая адекватность; 7) использовать феномены массового сознания, массовой культуры;  8) персонификаци; 9) обязательный альтернативный выигрыш;  10) опережающее обучение  </vt:lpstr>
      <vt:lpstr>Наркотики (от греч. narkotikós — приводящий в оцепенение, одурманивающий) - группа веществ различной природы (растительного или синтетического происхождения), злоупотребление которыми приводит к развитию наркомании. </vt:lpstr>
      <vt:lpstr>Антинаркотическое воспитание-это процесс систематического, целенаправленного, комплексного психолого-педагогического взаимодействия субъектов образования, в ходе которого формируется антинаркотическая устойчивость личности воспитуемого, представляющая собой такое качество личности, которое позволяет ей противостоять наркогенному воздействию среды, и предупредить приобщение к психоактивным веществам</vt:lpstr>
      <vt:lpstr>Задачи:</vt:lpstr>
      <vt:lpstr>Задачи антинаркотического воспитания: </vt:lpstr>
      <vt:lpstr>Принципы антинаркотического воспитания: </vt:lpstr>
      <vt:lpstr>Большую роль в формировании антинаркотической устойчивости играют факторы риска и защиты  в возникновении пагубных пристрастий. Их можно подразделить на три основные группы: биологические, психологические, социальные. </vt:lpstr>
      <vt:lpstr>Под биологическими факторами подразумевают наследственную отягощенность в отношении психологических заболеваний и алкоголизма, тяжелые соматические заболевания и нейроинфекции в раннем детстве, органические поражения мозга, умственное недоразвитие, психологический инфантилизм. Педагогам, занимающимся вопросами антинаркотического воспитания, следует обратить внимание на наличие данных особенностей в анамнезе. Коррекция этих факторов находится в компетенции медицинских работников, взаимодействие с которыми должно осуществляться на всех этапах антинаркотической работы. </vt:lpstr>
      <vt:lpstr>К психологическим факторам можно отнести индивидуально-психологические особенности личности: низкая устойчивость к эмоциональным нагрузкам; повышенная тревожность; недостаточная социальная адаптация; выраженная акцентуация характера (особенно эпилептоидного, шизоидного, истероидного, гипертимного типа). Эти особенности по большей части являются результатом воздействия социальных факторов, которым, по нашему мнению, и следует уделить наибольшее внимание в процессе антинаркотической работы. </vt:lpstr>
      <vt:lpstr>Все социальные факторы, влияющие на формирование антинаркотической устойчивости, можно подразделить на макросоциальные и микросоциальные. Макросоциальные факторы охватывают условия развития личности в масштабах региона, страны, а также в мировом масштабе.  Под микросоциальнымифакторами прежде всего подразумевается влияние семьи и учебного заведения. Так как семья выполняет главную роль в передаче нравственных ценностей новому поколению, обстановка в семье становится решающим фактором антинаркотического воспитания.  </vt:lpstr>
      <vt:lpstr>Профилактическая антинаркотическая работа в образовательных учреждениях: </vt:lpstr>
      <vt:lpstr>Профилактическая антинаркотическая помощь семье</vt:lpstr>
      <vt:lpstr>Семья - первая и самая важная социальная микрогруппа, взаимоотношения в которой влияют на всю последующую жизнь ребенка.  Стиль отношений к ребенку в семье определяет собственную систему отношений ребенка к себе, близким, обществу, предметному миру. Каждый ребенок в семье испытывает потребность к аффилиации- стремление быть в обществе других людей, быть признанным. Блокирование аффилиации вызывает чувство одиночества, отчужденности. Страдает чувство самоуважения и самоуверенности. </vt:lpstr>
      <vt:lpstr>Поведение, чувства, мысли, потребности и мотивы родителей составляют картину их внутреннего мира, проявляемого во внешнем мире (частью которого является и мир их ребенка). Поэтому одна из задач родителей - это не только принять, понять и помочь себе, но и ответить на вопрос: «Что разделяет нас с детьми?» «Почему мы идем с ними по пути отчуждения?», «Какие эмоции и чувства побуждают нас к этому?». Формы и содержание работы с родителями определяются их проблемами, уровнем сознания и культуры, компетенцией педагога, психолога, проводящего коррекционную работу. </vt:lpstr>
      <vt:lpstr>  </vt:lpstr>
      <vt:lpstr>Основные формы и средства антинаркотической помощи семье</vt:lpstr>
      <vt:lpstr>- лекционная; - индивидуальное семейное консультирование родителей; - формирование из родительского актива групп родительской поддержки для «проблемных» семей; - выявление родителей группы «риска» алкоголизации наркотизациии; - социальное вмешательство в семью при асоциальном образе жизни в семье; - оказание помощи родителям в возвращении ребенка в семью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Антиалкогольное   и антинаркотическое воспитание  </dc:title>
  <dc:creator>Шуня</dc:creator>
  <cp:lastModifiedBy>Александр</cp:lastModifiedBy>
  <cp:revision>12</cp:revision>
  <dcterms:created xsi:type="dcterms:W3CDTF">2013-10-20T16:13:03Z</dcterms:created>
  <dcterms:modified xsi:type="dcterms:W3CDTF">2013-10-20T17:57:35Z</dcterms:modified>
</cp:coreProperties>
</file>