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89" r:id="rId3"/>
    <p:sldId id="290" r:id="rId4"/>
    <p:sldId id="291" r:id="rId5"/>
    <p:sldId id="293" r:id="rId6"/>
    <p:sldId id="306" r:id="rId7"/>
    <p:sldId id="307" r:id="rId8"/>
    <p:sldId id="309" r:id="rId9"/>
    <p:sldId id="294" r:id="rId10"/>
    <p:sldId id="310" r:id="rId11"/>
    <p:sldId id="312" r:id="rId12"/>
    <p:sldId id="258" r:id="rId13"/>
    <p:sldId id="260" r:id="rId14"/>
    <p:sldId id="262" r:id="rId15"/>
    <p:sldId id="304" r:id="rId16"/>
    <p:sldId id="266" r:id="rId17"/>
    <p:sldId id="267" r:id="rId18"/>
    <p:sldId id="268" r:id="rId19"/>
    <p:sldId id="295" r:id="rId20"/>
    <p:sldId id="314" r:id="rId21"/>
    <p:sldId id="322" r:id="rId22"/>
    <p:sldId id="323" r:id="rId23"/>
    <p:sldId id="315" r:id="rId24"/>
    <p:sldId id="316" r:id="rId25"/>
    <p:sldId id="319" r:id="rId26"/>
    <p:sldId id="318" r:id="rId27"/>
    <p:sldId id="270" r:id="rId28"/>
    <p:sldId id="269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97" r:id="rId37"/>
    <p:sldId id="300" r:id="rId38"/>
    <p:sldId id="301" r:id="rId39"/>
    <p:sldId id="302" r:id="rId40"/>
    <p:sldId id="278" r:id="rId41"/>
    <p:sldId id="285" r:id="rId42"/>
    <p:sldId id="286" r:id="rId43"/>
    <p:sldId id="320" r:id="rId44"/>
    <p:sldId id="321" r:id="rId45"/>
    <p:sldId id="28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>
        <p:scale>
          <a:sx n="77" d="100"/>
          <a:sy n="77" d="100"/>
        </p:scale>
        <p:origin x="-78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20EFF-FF23-45BF-80DD-173BD3C7C9D9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7995-18E0-43CF-A9FA-7083B178E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7C52D-EF79-4824-9816-618FFFC43C57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A3B6C-B089-4187-A95D-F8F80B6A9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8E39F-3A88-4DAA-9B4D-21C7206ABAF8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73D1D-794F-49AA-BE02-BAD4FA266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fld id="{CA9E0617-4A11-4E4D-AEB8-038BF3516926}" type="datetimeFigureOut">
              <a:rPr lang="en-US"/>
              <a:pPr/>
              <a:t>9/24/2019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fld id="{4578B1F4-6CCC-4620-A9E8-051B37524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67304-8474-403B-98C0-0D3803FAC1D8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49690-17A6-4218-B59D-603F238181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1B0A4-DBD6-488D-BE3E-9E3ED7646A47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F8F09-DAC5-41E7-ABA2-FE1A847CD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EC2E8-75BE-42E5-94EE-9262423FB3C3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A5DD8-C030-4F07-BB79-C8FE8D2B5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8C18-5268-40AD-88AA-92823282CF72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2DC13-FC74-487A-9A18-21B9AD4A0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55E08-F48C-42E8-A7A5-3A993D2AAC7C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00CFD-B757-43AD-951E-6710FA27E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0D66-682C-46A0-B59D-07F5AE6FD8C9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FFF63-F6E3-4EC0-8E8F-20DF51DB0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BA883-B164-402A-91EF-95AEB1E1A8A6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F658E-0821-4E7E-AC79-DA26088A8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6E32C-48D7-440E-83FD-638934AC5630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A4501-474B-4DD6-86BC-AAD6036B2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562E8F7-EDF6-4771-B620-212553003ACF}" type="datetimeFigureOut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FC07F0C-2F47-44DD-8F35-5D75C51CA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centerlado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7632526" cy="26642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Liberation Serif" pitchFamily="18" charset="0"/>
              </a:rPr>
              <a:t/>
            </a:r>
            <a:br>
              <a:rPr lang="ru-RU" b="1" dirty="0" smtClean="0">
                <a:latin typeface="Liberation Serif" pitchFamily="18" charset="0"/>
              </a:rPr>
            </a:br>
            <a:r>
              <a:rPr lang="ru-RU" b="1" dirty="0">
                <a:latin typeface="Liberation Serif" pitchFamily="18" charset="0"/>
              </a:rPr>
              <a:t/>
            </a:r>
            <a:br>
              <a:rPr lang="ru-RU" b="1" dirty="0">
                <a:latin typeface="Liberation Serif" pitchFamily="18" charset="0"/>
              </a:rPr>
            </a:br>
            <a:r>
              <a:rPr lang="ru-RU" b="1" dirty="0" smtClean="0">
                <a:latin typeface="Liberation Serif" pitchFamily="18" charset="0"/>
              </a:rPr>
              <a:t/>
            </a:r>
            <a:br>
              <a:rPr lang="ru-RU" b="1" dirty="0" smtClean="0">
                <a:latin typeface="Liberation Serif" pitchFamily="18" charset="0"/>
              </a:rPr>
            </a:br>
            <a:r>
              <a:rPr lang="ru-RU" sz="4400" b="1" dirty="0" smtClean="0">
                <a:latin typeface="Liberation Serif" pitchFamily="18" charset="0"/>
              </a:rPr>
              <a:t>Организация проведения Социально-психологического тестирования в 2019-2020 уч. году</a:t>
            </a:r>
            <a:endParaRPr lang="ru-RU" sz="4400" b="1" dirty="0">
              <a:latin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6768752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Liberation Serif" pitchFamily="18" charset="0"/>
              </a:rPr>
              <a:t>Региональный оператор СПТ ЕМ в Свердловской области - </a:t>
            </a:r>
            <a:r>
              <a:rPr lang="ru-RU" dirty="0" smtClean="0">
                <a:solidFill>
                  <a:srgbClr val="646B86"/>
                </a:solidFill>
                <a:latin typeface="Liberation Serif" pitchFamily="18" charset="0"/>
              </a:rPr>
              <a:t>ГБУ </a:t>
            </a:r>
            <a:r>
              <a:rPr lang="ru-RU" dirty="0">
                <a:solidFill>
                  <a:srgbClr val="646B86"/>
                </a:solidFill>
                <a:latin typeface="Liberation Serif" pitchFamily="18" charset="0"/>
              </a:rPr>
              <a:t>СО ЦППМСП «Ладо</a:t>
            </a:r>
            <a:r>
              <a:rPr lang="ru-RU" dirty="0" smtClean="0">
                <a:solidFill>
                  <a:srgbClr val="646B86"/>
                </a:solidFill>
                <a:latin typeface="Liberation Serif" pitchFamily="18" charset="0"/>
              </a:rPr>
              <a:t>»,</a:t>
            </a:r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 smtClean="0">
                <a:latin typeface="Liberation Serif" pitchFamily="18" charset="0"/>
              </a:rPr>
              <a:t>согласно Приказу №145-И от 19 августа 2019 года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14339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941168"/>
            <a:ext cx="1381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1" y="188640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0162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Liberation Serif" pitchFamily="18" charset="0"/>
              </a:rPr>
              <a:t/>
            </a:r>
            <a:br>
              <a:rPr lang="ru-RU" sz="3600" dirty="0" smtClean="0">
                <a:latin typeface="Liberation Serif" pitchFamily="18" charset="0"/>
              </a:rPr>
            </a:br>
            <a:r>
              <a:rPr lang="ru-RU" sz="28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Цель тестирования – 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выявления латентной и явной </a:t>
            </a:r>
            <a:r>
              <a:rPr lang="ru-RU" sz="2700" spc="-150" dirty="0" err="1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рискогенности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 социально-психологических условий, формирующих психологическую готовность к </a:t>
            </a:r>
            <a:r>
              <a:rPr lang="ru-RU" sz="2700" spc="-150" dirty="0" err="1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аддиктивному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068961"/>
            <a:ext cx="7704856" cy="23762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выявление существующих у юношей и девушек факторов, повышающих вероятность употребления наркотических и иных психотропных средств </a:t>
            </a:r>
          </a:p>
          <a:p>
            <a:pPr algn="just">
              <a:spcAft>
                <a:spcPts val="12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выявление факторов, препятствующих возникновению подобного рода зависимостей</a:t>
            </a:r>
          </a:p>
        </p:txBody>
      </p:sp>
    </p:spTree>
    <p:extLst>
      <p:ext uri="{BB962C8B-B14F-4D97-AF65-F5344CB8AC3E}">
        <p14:creationId xmlns:p14="http://schemas.microsoft.com/office/powerpoint/2010/main" val="378633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Задачи</a:t>
            </a:r>
            <a:r>
              <a:rPr lang="ru-RU" sz="4800" dirty="0" smtClean="0"/>
              <a:t> 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тестирования: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5400600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Раннее выявление факторов риска формирующейся личности, определение возможных ресурсов развития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оказание своевременной адресной помощи обучающимся (добровольно при индивидуальном обращении)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Организация, корректировка профилактической работы в образовательных организациях с учетом имеющихся аналитических данных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САМОЕ ВАЖНОЕ: изучение психологической устойчивости, поэтому нам важно мотивирование  учащихся на </a:t>
            </a:r>
            <a:r>
              <a:rPr lang="ru-RU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самоисследование</a:t>
            </a: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. То есть, стремление понять себя: свои сильные стороны, а также качества, которые можно развивать и, как следствие, повышать самооценку и уверенность в своих силах!</a:t>
            </a:r>
          </a:p>
        </p:txBody>
      </p:sp>
    </p:spTree>
    <p:extLst>
      <p:ext uri="{BB962C8B-B14F-4D97-AF65-F5344CB8AC3E}">
        <p14:creationId xmlns:p14="http://schemas.microsoft.com/office/powerpoint/2010/main" val="191263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8825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ЕМ СПТ как единый измерительный инструмент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3321050"/>
            <a:ext cx="8496300" cy="1062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2. </a:t>
            </a:r>
            <a:r>
              <a:rPr lang="ru-RU" sz="2100">
                <a:latin typeface="Liberation Serif"/>
              </a:rPr>
              <a:t>Правообладателем «Единой методики социально – психологического тестирования» </a:t>
            </a:r>
          </a:p>
          <a:p>
            <a:pPr algn="ctr"/>
            <a:r>
              <a:rPr lang="ru-RU" sz="2100">
                <a:latin typeface="Liberation Serif"/>
              </a:rPr>
              <a:t>(ЕМ СПТ) является Министерство просвещения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628775"/>
            <a:ext cx="8496300" cy="138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1. </a:t>
            </a:r>
            <a:r>
              <a:rPr lang="ru-RU" sz="2100">
                <a:latin typeface="Liberation Serif"/>
              </a:rPr>
              <a:t>«Единая методика социально – психологического тестирования» (ЕМ СПТ) разработана в соответствии с поручением Государственного антинаркотического комитета </a:t>
            </a:r>
          </a:p>
          <a:p>
            <a:pPr algn="ctr"/>
            <a:r>
              <a:rPr lang="ru-RU" sz="2100">
                <a:latin typeface="Liberation Serif"/>
              </a:rPr>
              <a:t>(протокол от 11 декабря 2017 г. № 35)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4705350"/>
            <a:ext cx="8496300" cy="1385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3. </a:t>
            </a:r>
            <a:r>
              <a:rPr lang="ru-RU" sz="2100">
                <a:latin typeface="Liberation Serif"/>
              </a:rPr>
              <a:t>«Единая методика социально – психологического тестирования» (ЕМ СПТ)</a:t>
            </a:r>
          </a:p>
          <a:p>
            <a:pPr algn="ctr"/>
            <a:r>
              <a:rPr lang="ru-RU" sz="2100">
                <a:latin typeface="Liberation Serif"/>
              </a:rPr>
              <a:t>с 2019 года является обязательной для использования </a:t>
            </a:r>
          </a:p>
          <a:p>
            <a:pPr algn="ctr"/>
            <a:r>
              <a:rPr lang="ru-RU" sz="2100">
                <a:latin typeface="Liberation Serif"/>
              </a:rPr>
              <a:t>в образовательных организациях всех субъектов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8825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Единый стандарт проведения единой методики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557588"/>
            <a:ext cx="4249738" cy="4302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Единое содержание методики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7888" y="1612900"/>
            <a:ext cx="4033837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Единообразие субшкал и шкал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1612900"/>
            <a:ext cx="4252913" cy="830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Единый порядок проведения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2587625"/>
            <a:ext cx="4252913" cy="769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инструкции</a:t>
            </a:r>
            <a:endParaRPr lang="en-US" sz="22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200" dirty="0"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5825" y="2586038"/>
            <a:ext cx="4032250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требования к обработке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95825" y="3541713"/>
            <a:ext cx="4032250" cy="446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формы отчетности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0825" y="4221163"/>
            <a:ext cx="8497888" cy="1108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Органы исполнительной власти субъектов Российской Федерации, ответственные за реализацию государственной политики в сфере образования несут ответственность за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5491163"/>
            <a:ext cx="8497888" cy="769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аутентичность используемой методики оригиналу,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соответствие стандарту и порядку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38" y="404664"/>
            <a:ext cx="8229600" cy="763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Назначение и область применения ЕМ СПТ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7038" y="1700213"/>
            <a:ext cx="8405812" cy="144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Осуществляет оценку вероятности вовлечения в зависимое поведение( а также развитие других деструктивных форм поведения) на основе </a:t>
            </a:r>
            <a:r>
              <a:rPr lang="ru-RU" sz="2200" b="1" dirty="0">
                <a:latin typeface="Liberation Serif" pitchFamily="18" charset="0"/>
                <a:cs typeface="Times New Roman" panose="02020603050405020304" pitchFamily="18" charset="0"/>
              </a:rPr>
              <a:t>соотношения факторов риска (ФР) и факторов защиты (ФЗ)</a:t>
            </a: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, воздействующих на обследуемых.</a:t>
            </a:r>
          </a:p>
        </p:txBody>
      </p:sp>
      <p:sp>
        <p:nvSpPr>
          <p:cNvPr id="23555" name="Прямоугольник 19"/>
          <p:cNvSpPr>
            <a:spLocks noChangeArrowheads="1"/>
          </p:cNvSpPr>
          <p:nvPr/>
        </p:nvSpPr>
        <p:spPr bwMode="auto">
          <a:xfrm>
            <a:off x="427038" y="2916238"/>
            <a:ext cx="84058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Liberation Serif"/>
            </a:endParaRPr>
          </a:p>
          <a:p>
            <a:pPr algn="ctr"/>
            <a:r>
              <a:rPr lang="ru-RU" sz="2000" b="1" dirty="0">
                <a:latin typeface="Liberation Serif"/>
              </a:rPr>
              <a:t>не может быть использована для формулировки заключения о наркотической или иной зависимости респондента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7038" y="4222750"/>
            <a:ext cx="8405812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Выявляет </a:t>
            </a:r>
            <a:r>
              <a:rPr lang="ru-RU" sz="2200" b="1" dirty="0">
                <a:latin typeface="Liberation Serif" pitchFamily="18" charset="0"/>
                <a:cs typeface="Times New Roman" panose="02020603050405020304" pitchFamily="18" charset="0"/>
              </a:rPr>
              <a:t>повышенную и незначительную вероятность </a:t>
            </a: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вовлечения в зависимое поведение.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7038" y="5300663"/>
            <a:ext cx="8405812" cy="769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latin typeface="Liberation Serif"/>
              </a:rPr>
              <a:t>ЕМ СПТ применяется для тестирования лиц подросткового и юношеского возраста старше 13 лет. </a:t>
            </a:r>
            <a:endParaRPr lang="ru-RU" sz="2200">
              <a:latin typeface="Liberation Serif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356" y="4005064"/>
            <a:ext cx="8536952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 использованию в консультационной, коррекционной и профилактической работе допускаются </a:t>
            </a:r>
            <a:r>
              <a:rPr lang="ru-RU" sz="2700" b="1" u="sng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специалисты</a:t>
            </a: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имеющие </a:t>
            </a:r>
            <a:r>
              <a:rPr lang="ru-RU" sz="2700" b="1" u="sng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высшее психологическое </a:t>
            </a: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образование, прошедшие повышение квалификации по применению ЕМ СПТ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963" y="1216025"/>
            <a:ext cx="853757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Основа выводов - соотношение факторов риска (ФР) </a:t>
            </a:r>
            <a:br>
              <a:rPr lang="ru-RU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 факторов защиты (ФЗ)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963" y="2060575"/>
            <a:ext cx="85375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Переход от оценки обучающихся («группы риска») к оценке рискогенности социально-психологических условий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488" y="2924175"/>
            <a:ext cx="85375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3.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Разделение обратной связи и профессиональной интерпретации результатов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482600" y="283755"/>
            <a:ext cx="79184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Особенности ЕМ СПТ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224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риска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социально-психологические условия, повышающие угрозу вовлечения в зависимое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Качества и условия, регулирующие взаимоотношения личности и социума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Потребность в одобрении – это желание получать позитивный отклик в ответ на свое поведение. В гипертрофированном виде переходит в неразборчивое стремление угождать и нравиться всем подряд, лгать, создавать о себе преувеличенно хорошее мнение с целью быть принятым (понравиться).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Подверженность влиянию группы 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аддиктивных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установок социума – согласие, убежденность в приемлемости для себя отрицательных примеров поведения, распространенных в маргинальной части общества. В частности, оправдание своих социально неодобряемых поступков идеализированными и героизированными примерами поведения, достойного порицания.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в социальном окружении - распространенность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наркопотребляющих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среди знакомых и близких, создающая опасность приобщения к наркотикам и формирования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референтной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группы из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наркопотребляющих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0808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риска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социально-психологические условия, повышающие угрозу вовлечения в зависимое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Качества, влияющие на индивидуальные особенности поведения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Склонность к риску(опасности)- предпочтение действий и ситуаций, выбор вариантов альтернатив, сопряженных с большой вероятностью потери.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Импульсивность - устойчивая склонность действовать по первому побуждению, под влиянием внешних обстоятельств или эмоций.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Тревожность - предрасположенность воспринимать достаточно широкий спектр ситуаций как угрожающие, приводящая к плохому настроению, мрачным предчувствиям, беспокойству.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Фрустрация (от лат. «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frustration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» – обман, расстройство, разрушение планов) – психическое состояние переживания неудачи, обусловленное невозможностью реализации намерений и удовлетворения потребностей, возникающее при наличии реальных или мнимых непреодолимых препятствий на пути к некоей цели.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6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защиты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обстоятельства, повышающие социально-психологическую устойчивость к воздействию факторов риска.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rmAutofit/>
          </a:bodyPr>
          <a:lstStyle/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родителями–оценочное поведение родителей, формирующее ощущение нужности и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любимости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у ребенка.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одноклассниками - оценочное поведение сверстников, формирующее у учащегося чувство принадлежности к группе и причастности.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Социальная активность–активная жизненная позиция, выражающаяся в стремлении влиять на свою жизнь и окружающие условия.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Самоконтроль поведения – сознательная активность по управлению своими поступками, в соответствии с убеждениями и принципами.</a:t>
            </a:r>
          </a:p>
          <a:p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Самоэффективность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(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self-efficacy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) – уверенность в своих силах достигать поставленные цели, даже если это потребует больших физических и эмоциональных затрат. Термин введен А. Бандурой и представляет собой один из центральных компонентов его социально-когнитивной теории.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Тестирование по ЕМ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1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Конфиденциально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но не анонимно. Данные участников тестирования доступны исключительно работнику психологической службы образовательной организации, родителям или иным законным представителям обучающегося и самим респондентам Каждому участнику присваивается код. Соотнести код и ФИО учащегося может только психолог, проводящий тестирование, подписавший документ о неразглашении информации.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2. Психолог, имеющий доступ к этим данным, несёт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ответственность за соблюдение конфиденциальности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в соответствии с действующим законодательством (административную и уголовную).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3. Психолог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работу по итогам тестирования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 личному запросу обучающегося, его родителей(законных представителей)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6"/>
          <p:cNvSpPr>
            <a:spLocks noGrp="1"/>
          </p:cNvSpPr>
          <p:nvPr>
            <p:ph type="title"/>
          </p:nvPr>
        </p:nvSpPr>
        <p:spPr>
          <a:xfrm>
            <a:off x="1912638" y="115888"/>
            <a:ext cx="6985300" cy="814387"/>
          </a:xfrm>
        </p:spPr>
        <p:txBody>
          <a:bodyPr/>
          <a:lstStyle/>
          <a:p>
            <a: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  <a:t>                 </a:t>
            </a:r>
            <a:b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  <a:t> Основные вызовы и риски современности</a:t>
            </a:r>
            <a:endParaRPr lang="ru-RU" sz="2400" b="1" dirty="0" smtClean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grpSp>
        <p:nvGrpSpPr>
          <p:cNvPr id="15362" name="Группа 8"/>
          <p:cNvGrpSpPr>
            <a:grpSpLocks/>
          </p:cNvGrpSpPr>
          <p:nvPr/>
        </p:nvGrpSpPr>
        <p:grpSpPr bwMode="auto">
          <a:xfrm>
            <a:off x="2339975" y="4616450"/>
            <a:ext cx="4929188" cy="1181100"/>
            <a:chOff x="2537551" y="3656594"/>
            <a:chExt cx="4104934" cy="1645669"/>
          </a:xfrm>
        </p:grpSpPr>
        <p:sp>
          <p:nvSpPr>
            <p:cNvPr id="23" name="Блок-схема: альтернативный процесс 22"/>
            <p:cNvSpPr/>
            <p:nvPr/>
          </p:nvSpPr>
          <p:spPr>
            <a:xfrm>
              <a:off x="2537551" y="3656594"/>
              <a:ext cx="4104934" cy="1645669"/>
            </a:xfrm>
            <a:prstGeom prst="flowChartAlternateProces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Блок-схема: альтернативный процесс 4"/>
            <p:cNvSpPr/>
            <p:nvPr/>
          </p:nvSpPr>
          <p:spPr>
            <a:xfrm>
              <a:off x="2548127" y="3736223"/>
              <a:ext cx="3944967" cy="148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716" tIns="15716" rIns="15716" bIns="15716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ДЕТСТВО</a:t>
              </a:r>
            </a:p>
          </p:txBody>
        </p:sp>
      </p:grpSp>
      <p:sp>
        <p:nvSpPr>
          <p:cNvPr id="10" name="Стрелка влево 9"/>
          <p:cNvSpPr/>
          <p:nvPr/>
        </p:nvSpPr>
        <p:spPr>
          <a:xfrm rot="12954606">
            <a:off x="2373607" y="3944215"/>
            <a:ext cx="1582778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трелка влево 12"/>
          <p:cNvSpPr/>
          <p:nvPr/>
        </p:nvSpPr>
        <p:spPr>
          <a:xfrm rot="16200000">
            <a:off x="3643170" y="3194313"/>
            <a:ext cx="1889997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369" name="Группа 13"/>
          <p:cNvGrpSpPr>
            <a:grpSpLocks/>
          </p:cNvGrpSpPr>
          <p:nvPr/>
        </p:nvGrpSpPr>
        <p:grpSpPr bwMode="auto">
          <a:xfrm>
            <a:off x="2799707" y="1693863"/>
            <a:ext cx="3535362" cy="1303337"/>
            <a:chOff x="2456824" y="100916"/>
            <a:chExt cx="3689988" cy="178905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456824" y="100916"/>
              <a:ext cx="3689988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0"/>
            <p:cNvSpPr/>
            <p:nvPr/>
          </p:nvSpPr>
          <p:spPr>
            <a:xfrm>
              <a:off x="2509846" y="153215"/>
              <a:ext cx="3583944" cy="168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Стрелка влево 14"/>
          <p:cNvSpPr/>
          <p:nvPr/>
        </p:nvSpPr>
        <p:spPr>
          <a:xfrm rot="19242081">
            <a:off x="5352525" y="3978351"/>
            <a:ext cx="1444350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373" name="Группа 15"/>
          <p:cNvGrpSpPr>
            <a:grpSpLocks/>
          </p:cNvGrpSpPr>
          <p:nvPr/>
        </p:nvGrpSpPr>
        <p:grpSpPr bwMode="auto">
          <a:xfrm>
            <a:off x="4949825" y="2922588"/>
            <a:ext cx="2905125" cy="1341437"/>
            <a:chOff x="5263950" y="1555235"/>
            <a:chExt cx="3473423" cy="178905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263950" y="1555235"/>
              <a:ext cx="3473423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3"/>
            <p:cNvSpPr/>
            <p:nvPr/>
          </p:nvSpPr>
          <p:spPr>
            <a:xfrm>
              <a:off x="5317095" y="1608165"/>
              <a:ext cx="3367132" cy="1683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Вызовы и риски связанные </a:t>
              </a:r>
              <a:r>
                <a:rPr lang="en-US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c </a:t>
              </a:r>
              <a:r>
                <a:rPr lang="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проблемой обучения, воспитания  </a:t>
              </a:r>
              <a:r>
                <a:rPr 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и </a:t>
              </a:r>
              <a:r>
                <a:rPr lang="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развития </a:t>
              </a: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детей </a:t>
              </a:r>
            </a:p>
          </p:txBody>
        </p:sp>
      </p:grpSp>
      <p:grpSp>
        <p:nvGrpSpPr>
          <p:cNvPr id="15374" name="Группа 11"/>
          <p:cNvGrpSpPr>
            <a:grpSpLocks/>
          </p:cNvGrpSpPr>
          <p:nvPr/>
        </p:nvGrpSpPr>
        <p:grpSpPr bwMode="auto">
          <a:xfrm>
            <a:off x="1289050" y="2922588"/>
            <a:ext cx="2851150" cy="1341437"/>
            <a:chOff x="-18794" y="1555220"/>
            <a:chExt cx="3473423" cy="178905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18794" y="1555220"/>
              <a:ext cx="3473423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7"/>
            <p:cNvSpPr/>
            <p:nvPr/>
          </p:nvSpPr>
          <p:spPr>
            <a:xfrm>
              <a:off x="33424" y="1608150"/>
              <a:ext cx="3368988" cy="1683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Вызовы и риски, связанные с изменением ребенка в </a:t>
              </a: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меняющемся мире</a:t>
              </a:r>
              <a:endParaRPr lang="ru-RU" sz="17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82166" y="1895475"/>
            <a:ext cx="24272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Вызовы и риски </a:t>
            </a:r>
            <a:endParaRPr lang="en-US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социальной среды</a:t>
            </a:r>
            <a:endParaRPr lang="ru-RU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2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664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3. Педагоги, администрация образовательного учреждения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НЕ будут иметь доступ индивидуальным данным.</a:t>
            </a:r>
            <a:r>
              <a:rPr lang="ru-RU" sz="2350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Т.е. никто из них не узнает какие результаты получил тот или иной ученик, таким образом,</a:t>
            </a:r>
            <a:r>
              <a:rPr lang="ru-RU" sz="2350" dirty="0" smtClean="0"/>
              <a:t>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никакие результаты не могут повлиять на учебную деятельность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;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4. Образовательной организации и вышестоящим ведомствам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результаты будут представлены в виде аналитической справки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(сколько человек прошло, процент от общего числа с высокими факторами риска, основные тенденции рисков в учреждении, направления  профилактической работы); </a:t>
            </a:r>
          </a:p>
          <a:p>
            <a:pPr marL="0" indent="0">
              <a:buNone/>
            </a:pPr>
            <a:endParaRPr lang="ru-RU" sz="2350" spc="-150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4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29408"/>
            <a:ext cx="7776864" cy="532859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19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Правила нахождения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dirty="0" smtClean="0"/>
              <a:t>   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быть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«незаметными»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поддерживать обстановку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честности и открытости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рекомендуется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наблюдать со стороны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  <p:extLst>
      <p:ext uri="{BB962C8B-B14F-4D97-AF65-F5344CB8AC3E}">
        <p14:creationId xmlns:p14="http://schemas.microsoft.com/office/powerpoint/2010/main" val="46765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Что получит </a:t>
            </a:r>
            <a: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обучающийся?</a:t>
            </a:r>
            <a:endParaRPr lang="ru-RU" sz="2500" b="1" dirty="0">
              <a:solidFill>
                <a:srgbClr val="D34817"/>
              </a:solidFill>
              <a:latin typeface="Liberation Serif" pitchFamily="18" charset="0"/>
              <a:ea typeface="+mn-ea"/>
              <a:cs typeface="+mn-cs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Краткую характеристику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актуального уровня развития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психологической устойчивости</a:t>
            </a:r>
          </a:p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краткий совет в каком направлении можно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развивать свою психологическую устойчивость</a:t>
            </a:r>
          </a:p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возможность индивидуального обращения для получения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более подробных результатов тестирования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250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Что могут получить родители (законные представители)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ru-RU" sz="2350" spc="-15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желании родителей узнать результаты своего ребёнка они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могут обратиться к психологу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проводившему тестирование. В этом случае они получат характеристику, отражающую уровень развития психологической устойчивости их ребёнка с указанием факторов риска которым в большей степени он может быть подвержен и уровня развития свойственных ему факторов защиты.  Также они могут на основании этих результатов получить рекомендации по повышению психологической устойчивости. </a:t>
            </a:r>
          </a:p>
        </p:txBody>
      </p:sp>
    </p:spTree>
    <p:extLst>
      <p:ext uri="{BB962C8B-B14F-4D97-AF65-F5344CB8AC3E}">
        <p14:creationId xmlns:p14="http://schemas.microsoft.com/office/powerpoint/2010/main" val="314678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25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Полученные результаты отражают тенденции развития личности обучающегося в данный период времени, позволяют</a:t>
            </a:r>
            <a:r>
              <a:rPr lang="ru-RU" sz="2800" b="1" spc="-15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своевременно увидеть возможные риски</a:t>
            </a:r>
            <a:r>
              <a:rPr lang="ru-RU" sz="2500" b="1" dirty="0" smtClean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!!!</a:t>
            </a:r>
            <a:endParaRPr lang="ru-RU" sz="2500" b="1" dirty="0">
              <a:solidFill>
                <a:srgbClr val="D3481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Почему не поговорить с каждым индивидуально?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Тестирование позволяет получить обобщённые результаты для предоставления их в органы исполнительной власти;</a:t>
            </a:r>
          </a:p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Для диагностики отводятся небольшие сроки за которые невозможно побеседовать со всеми обучающимися;</a:t>
            </a:r>
          </a:p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Тестирование позволяет получить более надёжные и точные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323167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56663" cy="2089150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Алгоритм проведения Единой методики социально-психологического тестирования в образовательной организации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850" y="2852738"/>
            <a:ext cx="8528050" cy="34893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 целью осуществления единого стандарта проведения методики социально-психологического тестирования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руководитель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образовательной организации, проводящей тестирование: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Издает приказ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 проведении тестирования (с назначением ответственного; сроков проведения согласно Министерства образования и молодёжной политики Свердловской области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2.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Создает комиссию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обеспечивающую организационно-техническое сопровождение тестирования (далее - Комиссия), и утверждает ее состав из числа работников образовательной организации (Приложение 1). В состав Комиссии в обязательном порядке включаются: руководитель образовательной организации, технический специалист (системный администратор), обеспечивающий бесперебойный доступ к ресурсу, на котором размещена методика, и педагог-психолог образовательной организации. При необходимости состав Комиссии может быть расширен.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3375"/>
            <a:ext cx="7200925" cy="935385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>Вызовы </a:t>
            </a: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и риски социальной среды: социально-экономические факторы</a:t>
            </a:r>
            <a:endParaRPr lang="ru-RU" sz="2500" b="1" dirty="0">
              <a:solidFill>
                <a:srgbClr val="D34817"/>
              </a:solidFill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159250"/>
          </a:xfrm>
        </p:spPr>
        <p:txBody>
          <a:bodyPr>
            <a:normAutofit fontScale="62500" lnSpcReduction="20000"/>
          </a:bodyPr>
          <a:lstStyle/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2175" b="1" dirty="0">
              <a:latin typeface="Liberation Serif" pitchFamily="18" charset="0"/>
            </a:endParaRP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21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Интенсивность социально-экономических изменений, рост социальной неопределенности;</a:t>
            </a: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Этнокультурная гетерогенность российского общества, высокая интенсивностью миграционных процессов;</a:t>
            </a: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Выраженная дифференциация социально-экономических условий жизни значительных групп населения;</a:t>
            </a: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Проблемы </a:t>
            </a:r>
            <a:r>
              <a:rPr lang="ru-RU" sz="3375" b="1" dirty="0" smtClean="0">
                <a:latin typeface="Liberation Serif" pitchFamily="18" charset="0"/>
              </a:rPr>
              <a:t>демографии</a:t>
            </a:r>
            <a:endParaRPr lang="ru-RU" sz="3375" b="1" dirty="0">
              <a:latin typeface="Liberation Serif" pitchFamily="18" charset="0"/>
            </a:endParaRPr>
          </a:p>
        </p:txBody>
      </p:sp>
      <p:pic>
        <p:nvPicPr>
          <p:cNvPr id="4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3.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Обеспечивает 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обмен оперативной информацией с куратором по проведению тестирования (региональным оператором СПТ ЕМ).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4.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проведение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разъяснительной работы о цели, особенностях процедуры, роли в воспитательном процессе социально-психологического тестирования на собрании педагогического коллектива.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864840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5.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Включает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проведение СПТ ЕМ и работу по итогам СПТ  в план воспитательной работы учреждения.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94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6.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проведение </a:t>
            </a:r>
            <a:r>
              <a:rPr lang="ru-RU" sz="2350" spc="-15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разъяснительной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работы о процедуре тестирования на классных и родительских собраниях (информационно-мотивационная компания).</a:t>
            </a:r>
          </a:p>
          <a:p>
            <a:pPr marL="0" indent="0" algn="just">
              <a:buFont typeface="Wingdings 2" pitchFamily="18" charset="2"/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7.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4775200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получение добровольных информированных  согласий</a:t>
            </a:r>
          </a:p>
          <a:p>
            <a:pPr marL="0" indent="0" algn="just">
              <a:buFont typeface="Wingdings 2" pitchFamily="18" charset="2"/>
              <a:buNone/>
            </a:pPr>
            <a:endParaRPr lang="ru-RU" b="1" dirty="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 l="50761" t="20000" r="15062" b="8762"/>
          <a:stretch>
            <a:fillRect/>
          </a:stretch>
        </p:blipFill>
        <p:spPr bwMode="auto">
          <a:xfrm>
            <a:off x="5194300" y="1512888"/>
            <a:ext cx="3625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8.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18525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Утверждает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поименные списки обучающихся, составленные по итогам получения от обучающихся либо от их родителей или иных законных представителей информированных согласий.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9.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Осуществляет анализ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соотношения согласий на прохождения диагностики и отказов от неё, а также причин отказов и предоставляет данную информацию региональному оператору, продолжает мотивационную компанию.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10.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целях получения информированного согласия в письменной форме от обучающихся, достигших возраста пятнадцати лет,</a:t>
            </a:r>
            <a:r>
              <a:rPr lang="ru-RU" dirty="0" smtClean="0"/>
              <a:t>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собрание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обучающихся, на котором уполномоченный представитель образовательной организации доводит до них цель и задачи проводимого тестирования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11.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Обеспечивает соблюдение конфиденциальности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проведении тестирования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и хранения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течение года информированных согласий в условиях, гарантирующих конфиденциальность и невозможность несанкционированного доступа к ним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12.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Утверждает расписание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тестирования по времени, классам (группам) и кабинетам (аудиториям) после получения ГРАФИКА  тестирования от регионального оператора.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656" y="-98217"/>
            <a:ext cx="7164288" cy="1294969"/>
          </a:xfrm>
        </p:spPr>
        <p:txBody>
          <a:bodyPr wrap="square" lIns="0" tIns="154685" rIns="0" bIns="0" rtlCol="0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" sz="24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4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Вызовы социальной среды: </a:t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медиа-пространство</a:t>
            </a:r>
            <a:endParaRPr sz="2500" b="1" dirty="0">
              <a:solidFill>
                <a:srgbClr val="D34817"/>
              </a:solidFill>
              <a:latin typeface="Liberation Serif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660" y="2708424"/>
            <a:ext cx="3868741" cy="100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4190" y="1844824"/>
            <a:ext cx="1010242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1144" y="1844824"/>
            <a:ext cx="1242704" cy="704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660" y="1844824"/>
            <a:ext cx="1171578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997887" y="1412875"/>
            <a:ext cx="347251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ru-RU" sz="1500" b="1" i="1" u="sng" dirty="0">
                <a:solidFill>
                  <a:srgbClr val="C00000"/>
                </a:solidFill>
                <a:latin typeface="Liberation Serif"/>
              </a:rPr>
              <a:t>ЗАВИСИМОСТЬ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1412874"/>
            <a:ext cx="3668216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630"/>
              </a:spcAft>
              <a:defRPr/>
            </a:pPr>
            <a:r>
              <a:rPr lang="ru-RU" sz="1550" b="1" i="1" u="sng" dirty="0">
                <a:solidFill>
                  <a:srgbClr val="C00000"/>
                </a:solidFill>
                <a:latin typeface="Liberation Serif" pitchFamily="18" charset="0"/>
                <a:cs typeface="+mn-cs"/>
              </a:rPr>
              <a:t>ПСИХОЛОГИЧЕСКИЕ РИСКИ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«Разорванность» коммуникации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(обеднение содержания общения, </a:t>
            </a:r>
            <a:r>
              <a:rPr lang="ru-RU" sz="1600" dirty="0" err="1">
                <a:solidFill>
                  <a:prstClr val="black"/>
                </a:solidFill>
                <a:latin typeface="Liberation Serif" pitchFamily="18" charset="0"/>
                <a:cs typeface="+mn-cs"/>
              </a:rPr>
              <a:t>алекситимия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, снижение  эмоционального интеллекта)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В</a:t>
            </a:r>
            <a:r>
              <a:rPr lang="ru-RU" sz="1600" b="1" dirty="0" err="1">
                <a:solidFill>
                  <a:srgbClr val="D34817"/>
                </a:solidFill>
                <a:latin typeface="Liberation Serif" pitchFamily="18" charset="0"/>
                <a:cs typeface="+mn-cs"/>
              </a:rPr>
              <a:t>иртуализация</a:t>
            </a: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 реальности </a:t>
            </a:r>
            <a:r>
              <a:rPr lang="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стирание границ между  реальностью и виртуальным миром</a:t>
            </a:r>
            <a:r>
              <a:rPr lang="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)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Утрата чувства «необратимости жизни»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(деформация картины мира) 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Неадекватные способы удовлетворения потребностей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(деформация Я-концепции)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388" y="3551238"/>
            <a:ext cx="394652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630"/>
              </a:spcAft>
              <a:defRPr/>
            </a:pPr>
            <a:endParaRPr lang="ru-RU" sz="105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601660" y="3765847"/>
            <a:ext cx="3898332" cy="1103313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wrap="square" lIns="0" tIns="25241" rIns="0" bIns="0">
            <a:spAutoFit/>
          </a:bodyPr>
          <a:lstStyle/>
          <a:p>
            <a:pPr marL="141288" algn="ctr" defTabSz="685800">
              <a:spcBef>
                <a:spcPts val="200"/>
              </a:spcBef>
            </a:pPr>
            <a:r>
              <a:rPr lang="ru-RU" sz="1400" b="1" dirty="0">
                <a:solidFill>
                  <a:srgbClr val="002060"/>
                </a:solidFill>
                <a:latin typeface="Liberation Serif"/>
              </a:rPr>
              <a:t>Количество детей с высоким уровнем интернет-активности за последние 5 лет  увеличилось в два раза.  Пять лет назад треть жизни в Сети проводил каждый седьмой</a:t>
            </a:r>
            <a:r>
              <a:rPr lang="ru-RU" sz="1400" dirty="0">
                <a:solidFill>
                  <a:srgbClr val="002060"/>
                </a:solidFill>
                <a:latin typeface="Liberation Serif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Liberation Serif"/>
              </a:rPr>
              <a:t>подросток, сегодня -  каждый третий (31%).</a:t>
            </a:r>
            <a:endParaRPr lang="ru-RU" sz="1400" dirty="0">
              <a:solidFill>
                <a:srgbClr val="002060"/>
              </a:solidFill>
              <a:latin typeface="Liberation Serif"/>
            </a:endParaRPr>
          </a:p>
        </p:txBody>
      </p:sp>
      <p:pic>
        <p:nvPicPr>
          <p:cNvPr id="11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13.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случае, если тестирование в образовательной организации проводится в форме заполнения файла в формате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Excel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или бланковой форме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получить с членов комиссии, имеющих доступ к материалам тестирования, расписок о том,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что они предупреждены об ответственности за распространение, копирование или опубликование в общий доступ в какой бы то ни было форме материалов тестирования и/или ее результатов. Расписка пишется в свободной форме с обязательным указанием ФИО и паспортных данных члена комиссии.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395288" y="981075"/>
            <a:ext cx="842486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В случае, если тестирование в образовательной организации проводилось в бланковом варианте или в форме заполнения ответов в файле формата </a:t>
            </a:r>
            <a:r>
              <a:rPr lang="en-US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Excel</a:t>
            </a:r>
            <a:r>
              <a:rPr lang="ru-RU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14.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301625" y="764705"/>
            <a:ext cx="8591550" cy="561704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ts val="5800"/>
              </a:lnSpc>
              <a:spcBef>
                <a:spcPct val="0"/>
              </a:spcBef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передачу результатов.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100" dirty="0" smtClean="0"/>
              <a:t>     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Для передачи результатов осуществляется перенос ответов респондентов в соответствующую форму в формате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Excel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(Приложение и сканирование их бланков с последующей записью этой информации на съёмный носитель (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-диск) в 2 экземплярах.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     На самом диске несмываемым маркером или на упаковке диска указываются: управленческий и городской округ в котором находится образовательное учреждение, его номер (если это школа) или полное название, его адрес, ФИО и контакты (сотовый телефон, электронная почта) лица, ответственного за проведение социально-психологического тестирования в образовательном учреждении.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     Файл с результатами тестирования, записываемый на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-диск, в своём названии должен содержать название городского округа (или города) в котором находится образовательная организация и её номер (или её название при отсутствии номера)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Информация записанная на съёмный носитель (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-диск) в 2 экземплярах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запечатывается в конверт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с указанием даты, времени тестирования, названия городского округа (или города) в котором находится образовательная организация и её номер (или её название при отсутствии номера), адрес, ФИО и контакты (сотовый телефон, электронная почта) лица, ответственного за проведение социально-психологического тестирования в образовательном учреждении и  передается региональному оператору в обозначенные графиком сроки.</a:t>
            </a:r>
          </a:p>
          <a:p>
            <a:pPr marL="0" lvl="0" indent="0" algn="just">
              <a:buNone/>
            </a:pPr>
            <a:endParaRPr lang="ru-RU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5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350" b="1" spc="-15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 ВОПРОСАМ  СПТ ПО  ЕМ ОБРАЩАТЬСЯ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Региональный оператор Свердловской области ГБУ «ЦППМСП «Ладо»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Сайт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http://centerlado.ru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Почта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lado-monitoring@mail.ru</a:t>
            </a:r>
            <a:endParaRPr lang="ru-RU" sz="2350" spc="-150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Телефон: 	8(904)549-70-02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		8(922)100-58-82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39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056784" cy="3888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Grp="1"/>
          </p:cNvSpPr>
          <p:nvPr>
            <p:ph type="title"/>
          </p:nvPr>
        </p:nvSpPr>
        <p:spPr>
          <a:xfrm>
            <a:off x="4676775" y="1708150"/>
            <a:ext cx="3927475" cy="241300"/>
          </a:xfrm>
        </p:spPr>
        <p:txBody>
          <a:bodyPr tIns="10001">
            <a:spAutoFit/>
          </a:bodyPr>
          <a:lstStyle/>
          <a:p>
            <a:pPr marL="9525" algn="r">
              <a:spcBef>
                <a:spcPts val="75"/>
              </a:spcBef>
            </a:pPr>
            <a:r>
              <a:rPr lang="ru-RU" sz="1500" b="1" dirty="0" smtClean="0">
                <a:solidFill>
                  <a:srgbClr val="D34817"/>
                </a:solidFill>
                <a:latin typeface="Liberation Serif"/>
              </a:rPr>
              <a:t>Травля и агрессия в сети (</a:t>
            </a:r>
            <a:r>
              <a:rPr lang="ru-RU" sz="1500" b="1" dirty="0" err="1" smtClean="0">
                <a:solidFill>
                  <a:srgbClr val="D34817"/>
                </a:solidFill>
                <a:latin typeface="Liberation Serif"/>
              </a:rPr>
              <a:t>кибербуллинг</a:t>
            </a:r>
            <a:r>
              <a:rPr lang="ru-RU" sz="1500" b="1" dirty="0" smtClean="0">
                <a:solidFill>
                  <a:srgbClr val="D34817"/>
                </a:solidFill>
                <a:latin typeface="Liberation Serif"/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5003800" y="2165350"/>
            <a:ext cx="3795713" cy="383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25613"/>
            <a:ext cx="41767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87852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ea typeface="+mj-ea"/>
                <a:cs typeface="+mj-cs"/>
              </a:rPr>
              <a:t>Вызовы и риски социальной среды: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ea typeface="+mj-ea"/>
                <a:cs typeface="+mj-cs"/>
              </a:rPr>
              <a:t>опасная информационная среда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3803650"/>
            <a:ext cx="4619625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spcAft>
                <a:spcPts val="625"/>
              </a:spcAft>
            </a:pPr>
            <a:r>
              <a:rPr lang="ru-RU" sz="1300" i="1" u="sng" dirty="0">
                <a:solidFill>
                  <a:srgbClr val="C00000"/>
                </a:solidFill>
                <a:latin typeface="Liberation Serif"/>
              </a:rPr>
              <a:t>•</a:t>
            </a:r>
            <a:r>
              <a:rPr lang="ru-RU" sz="1300" i="1" u="sng" dirty="0">
                <a:solidFill>
                  <a:srgbClr val="000000"/>
                </a:solidFill>
                <a:latin typeface="Liberation Serif"/>
              </a:rPr>
              <a:t>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Распространение форм опасного «досуга»:   Группы смерти «4.20»,  «Милые кости»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«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Заброшенки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»,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анорексичные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группы, «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Шоплифтинг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», опасное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селфи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и пр.</a:t>
            </a:r>
          </a:p>
          <a:p>
            <a:pPr algn="just" defTabSz="685800">
              <a:spcAft>
                <a:spcPts val="625"/>
              </a:spcAft>
            </a:pPr>
            <a:r>
              <a:rPr lang="ru-RU" sz="1300" dirty="0">
                <a:solidFill>
                  <a:srgbClr val="D34817"/>
                </a:solidFill>
                <a:latin typeface="Liberation Serif"/>
              </a:rPr>
              <a:t>•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Вовлечение подростков в противоправные движения</a:t>
            </a:r>
            <a:r>
              <a:rPr lang="ru-RU" sz="1300" b="1" i="1" dirty="0">
                <a:solidFill>
                  <a:srgbClr val="C00000"/>
                </a:solidFill>
                <a:latin typeface="Liberation Serif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(в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т.ч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. экстремистского толка, протестные, фанатские и пр.).</a:t>
            </a:r>
          </a:p>
          <a:p>
            <a:pPr defTabSz="685800"/>
            <a:r>
              <a:rPr lang="ru-RU" sz="1300" dirty="0">
                <a:solidFill>
                  <a:srgbClr val="D34817"/>
                </a:solidFill>
                <a:latin typeface="Liberation Serif"/>
              </a:rPr>
              <a:t>• 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Пропаганда </a:t>
            </a:r>
            <a:r>
              <a:rPr lang="ru-RU" sz="1300" b="1" i="1" u="sng" dirty="0" err="1">
                <a:solidFill>
                  <a:srgbClr val="C00000"/>
                </a:solidFill>
                <a:latin typeface="Liberation Serif"/>
              </a:rPr>
              <a:t>самоповреждающего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 поведения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шрамирование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селф-харм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), тату, пирсинг-тоннели, сплит языка и пр.) как элемент принадлежности к группе, дань «моде» или на фоне тревожно депрессивных реакций 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самопорезы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)</a:t>
            </a:r>
          </a:p>
        </p:txBody>
      </p:sp>
      <p:pic>
        <p:nvPicPr>
          <p:cNvPr id="7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05" y="228601"/>
            <a:ext cx="7211419" cy="96815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500" dirty="0" smtClean="0">
                <a:latin typeface="Liberation Serif" pitchFamily="18" charset="0"/>
              </a:rPr>
              <a:t> 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cs typeface="+mj-cs"/>
              </a:rPr>
              <a:t>Высокий уровень предложений способствуют возникновению зависимого поведения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56791"/>
            <a:ext cx="8811245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+mn-lt"/>
              </a:rPr>
              <a:t>Наркотические средства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+mn-lt"/>
              </a:rPr>
              <a:t>Психоактивные</a:t>
            </a:r>
            <a:r>
              <a:rPr lang="ru-RU" dirty="0" smtClean="0">
                <a:latin typeface="+mn-lt"/>
              </a:rPr>
              <a:t>  вещества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+mn-lt"/>
              </a:rPr>
              <a:t>Игромания</a:t>
            </a:r>
            <a:endParaRPr lang="ru-RU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n-lt"/>
              </a:rPr>
              <a:t>Алкоголизм </a:t>
            </a:r>
          </a:p>
          <a:p>
            <a:pPr lvl="0" algn="just" fontAlgn="auto">
              <a:spcBef>
                <a:spcPct val="20000"/>
              </a:spcBef>
              <a:spcAft>
                <a:spcPts val="1800"/>
              </a:spcAft>
            </a:pPr>
            <a:endParaRPr lang="ru-RU" sz="2600" spc="-150" dirty="0" smtClean="0">
              <a:latin typeface="+mn-lt"/>
              <a:cs typeface="+mn-cs"/>
            </a:endParaRPr>
          </a:p>
          <a:p>
            <a:pPr lvl="0" algn="just" fontAlgn="auto">
              <a:spcBef>
                <a:spcPct val="20000"/>
              </a:spcBef>
              <a:spcAft>
                <a:spcPts val="1800"/>
              </a:spcAft>
            </a:pPr>
            <a:r>
              <a:rPr lang="ru-RU" sz="2600" spc="-150" dirty="0" smtClean="0">
                <a:latin typeface="+mn-lt"/>
                <a:cs typeface="+mn-cs"/>
              </a:rPr>
              <a:t>Употребление </a:t>
            </a:r>
            <a:r>
              <a:rPr lang="ru-RU" sz="2600" spc="-150" dirty="0">
                <a:latin typeface="+mn-lt"/>
                <a:cs typeface="+mn-cs"/>
              </a:rPr>
              <a:t>наркотических и иных психотропных веществ представляет серьезную угрозу здоровью нации, социально-политической и экономической стабильности, безопасности </a:t>
            </a:r>
            <a:r>
              <a:rPr lang="ru-RU" sz="2600" spc="-150" dirty="0" smtClean="0">
                <a:latin typeface="+mn-lt"/>
                <a:cs typeface="+mn-cs"/>
              </a:rPr>
              <a:t>государства.</a:t>
            </a:r>
            <a:endParaRPr lang="ru-RU" sz="2600" spc="-150" dirty="0"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4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8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853" y="277794"/>
            <a:ext cx="7416824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Последствия зависимости от </a:t>
            </a:r>
            <a:r>
              <a:rPr lang="ru-RU" sz="2500" b="1" dirty="0" err="1">
                <a:solidFill>
                  <a:srgbClr val="D34817"/>
                </a:solidFill>
                <a:latin typeface="Liberation Serif" pitchFamily="18" charset="0"/>
              </a:rPr>
              <a:t>психоактивных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 веществ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59"/>
            <a:ext cx="5328592" cy="5155069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снижение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интеллекта</a:t>
            </a:r>
            <a:r>
              <a:rPr lang="ru-RU" sz="1800" b="1" dirty="0" smtClean="0">
                <a:latin typeface="Liberation Serif" pitchFamily="18" charset="0"/>
              </a:rPr>
              <a:t>,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 деградация личности</a:t>
            </a:r>
            <a:r>
              <a:rPr lang="ru-RU" sz="1800" b="1" dirty="0" smtClean="0">
                <a:latin typeface="Liberation Serif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отклонения работы структур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головного мозга</a:t>
            </a:r>
            <a:r>
              <a:rPr lang="ru-RU" sz="1800" b="1" dirty="0" smtClean="0">
                <a:latin typeface="Liberation Serif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изменение сознания</a:t>
            </a:r>
            <a:r>
              <a:rPr lang="ru-RU" sz="1800" b="1" dirty="0">
                <a:latin typeface="Liberation Serif" pitchFamily="18" charset="0"/>
              </a:rPr>
              <a:t>, </a:t>
            </a:r>
            <a:r>
              <a:rPr lang="ru-RU" sz="1800" b="1" dirty="0" smtClean="0">
                <a:latin typeface="Liberation Serif" pitchFamily="18" charset="0"/>
              </a:rPr>
              <a:t>провоцирующее 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самоубийство </a:t>
            </a:r>
            <a:r>
              <a:rPr lang="ru-RU" sz="1800" b="1" dirty="0" smtClean="0">
                <a:latin typeface="Liberation Serif" pitchFamily="18" charset="0"/>
              </a:rPr>
              <a:t>или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случайную гибель</a:t>
            </a:r>
            <a:r>
              <a:rPr lang="ru-RU" sz="1800" b="1" dirty="0" smtClean="0">
                <a:latin typeface="Liberation Serif" pitchFamily="18" charset="0"/>
              </a:rPr>
              <a:t>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возникновение </a:t>
            </a:r>
            <a:r>
              <a:rPr lang="ru-RU" sz="1800" b="1" dirty="0">
                <a:latin typeface="Liberation Serif" pitchFamily="18" charset="0"/>
              </a:rPr>
              <a:t>тяжелых хронических </a:t>
            </a:r>
            <a:r>
              <a:rPr lang="ru-RU" sz="1800" b="1" dirty="0">
                <a:solidFill>
                  <a:srgbClr val="FF0000"/>
                </a:solidFill>
                <a:latin typeface="Liberation Serif" pitchFamily="18" charset="0"/>
              </a:rPr>
              <a:t>патологий</a:t>
            </a:r>
            <a:r>
              <a:rPr lang="ru-RU" sz="1800" b="1" dirty="0">
                <a:latin typeface="Liberation Serif" pitchFamily="18" charset="0"/>
              </a:rPr>
              <a:t>, часто </a:t>
            </a:r>
            <a:r>
              <a:rPr lang="ru-RU" sz="1800" b="1" dirty="0" smtClean="0">
                <a:latin typeface="Liberation Serif" pitchFamily="18" charset="0"/>
              </a:rPr>
              <a:t>смертельных (в том числе онкологические заболевания, бесплодие);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заражение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ВИЧ-инфекцией и гепатитом В и С</a:t>
            </a:r>
            <a:r>
              <a:rPr lang="ru-RU" sz="1800" b="1" dirty="0" smtClean="0">
                <a:latin typeface="Liberation Serif" pitchFamily="18" charset="0"/>
              </a:rPr>
              <a:t> </a:t>
            </a:r>
            <a:r>
              <a:rPr lang="ru-RU" sz="1800" b="1" dirty="0">
                <a:latin typeface="Liberation Serif" pitchFamily="18" charset="0"/>
              </a:rPr>
              <a:t>от применения нестерильных </a:t>
            </a:r>
            <a:r>
              <a:rPr lang="ru-RU" sz="1800" b="1" dirty="0" smtClean="0">
                <a:latin typeface="Liberation Serif" pitchFamily="18" charset="0"/>
              </a:rPr>
              <a:t>шприцев и от </a:t>
            </a:r>
            <a:r>
              <a:rPr lang="ru-RU" sz="1800" b="1" dirty="0">
                <a:solidFill>
                  <a:srgbClr val="FF0000"/>
                </a:solidFill>
                <a:latin typeface="Liberation Serif" pitchFamily="18" charset="0"/>
              </a:rPr>
              <a:t>сексуальных контактов </a:t>
            </a:r>
            <a:r>
              <a:rPr lang="ru-RU" sz="1800" b="1" dirty="0" smtClean="0">
                <a:latin typeface="Liberation Serif" pitchFamily="18" charset="0"/>
              </a:rPr>
              <a:t>в изменённом состоянии сознания;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связь с </a:t>
            </a:r>
            <a:r>
              <a:rPr lang="ru-RU" sz="1800" b="1" dirty="0">
                <a:latin typeface="Liberation Serif" pitchFamily="18" charset="0"/>
              </a:rPr>
              <a:t>криминальным миром и </a:t>
            </a:r>
            <a:r>
              <a:rPr lang="ru-RU" sz="1800" b="1" dirty="0" smtClean="0">
                <a:latin typeface="Liberation Serif" pitchFamily="18" charset="0"/>
              </a:rPr>
              <a:t>возможная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насильственная смерть</a:t>
            </a:r>
            <a:endParaRPr lang="ru-RU" sz="1800" b="1" dirty="0">
              <a:solidFill>
                <a:srgbClr val="FF0000"/>
              </a:solidFill>
              <a:latin typeface="Liberation Serif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3692050"/>
            <a:ext cx="2736304" cy="244797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40768"/>
            <a:ext cx="2736305" cy="23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924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4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85584" cy="72008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Психологическая устойчивость позволяет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808312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ru-RU" b="1" spc="-150" dirty="0" smtClean="0">
                <a:latin typeface="Liberation Serif" pitchFamily="18" charset="0"/>
              </a:rPr>
              <a:t>противостоять</a:t>
            </a:r>
            <a:r>
              <a:rPr lang="ru-RU" spc="-150" dirty="0" smtClean="0">
                <a:latin typeface="Liberation Serif" pitchFamily="18" charset="0"/>
              </a:rPr>
              <a:t> жизненным трудностям, давлению обстоятельств, не теряя самообладания</a:t>
            </a:r>
          </a:p>
          <a:p>
            <a:pPr algn="ctr">
              <a:spcAft>
                <a:spcPts val="1200"/>
              </a:spcAft>
            </a:pPr>
            <a:r>
              <a:rPr lang="ru-RU" b="1" spc="-150" dirty="0" smtClean="0">
                <a:latin typeface="Liberation Serif" pitchFamily="18" charset="0"/>
              </a:rPr>
              <a:t>сохранять</a:t>
            </a:r>
            <a:r>
              <a:rPr lang="ru-RU" spc="-150" dirty="0" smtClean="0">
                <a:latin typeface="Liberation Serif" pitchFamily="18" charset="0"/>
              </a:rPr>
              <a:t> здоровье в различных испытаниях</a:t>
            </a:r>
          </a:p>
          <a:p>
            <a:pPr algn="ctr">
              <a:spcAft>
                <a:spcPts val="1200"/>
              </a:spcAft>
            </a:pPr>
            <a:r>
              <a:rPr lang="ru-RU" spc="-150" dirty="0" smtClean="0">
                <a:latin typeface="Liberation Serif" pitchFamily="18" charset="0"/>
              </a:rPr>
              <a:t>снижает вероятность возникновения </a:t>
            </a:r>
            <a:r>
              <a:rPr lang="ru-RU" b="1" spc="-150" dirty="0" smtClean="0">
                <a:latin typeface="Liberation Serif" pitchFamily="18" charset="0"/>
              </a:rPr>
              <a:t>зависимого</a:t>
            </a:r>
            <a:r>
              <a:rPr lang="ru-RU" spc="-150" dirty="0" smtClean="0">
                <a:latin typeface="Liberation Serif" pitchFamily="18" charset="0"/>
              </a:rPr>
              <a:t> поведения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25144"/>
            <a:ext cx="8229600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Психологическую устойчивость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можно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 и нужно развивать!!!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7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70" y="6732"/>
            <a:ext cx="8642350" cy="1163780"/>
          </a:xfrm>
        </p:spPr>
        <p:txBody>
          <a:bodyPr lIns="0" tIns="9525" rIns="0" bIns="0" rtlCol="0">
            <a:spAutoFit/>
          </a:bodyPr>
          <a:lstStyle/>
          <a:p>
            <a:pPr marL="9525" fontAlgn="auto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/>
            </a:r>
            <a:b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</a:br>
            <a:r>
              <a:rPr sz="2500" b="1" dirty="0" err="1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Психологически</a:t>
            </a:r>
            <a:r>
              <a:rPr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r>
              <a:rPr sz="2500" b="1" dirty="0" err="1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благополучный</a:t>
            </a:r>
            <a:r>
              <a:rPr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r>
              <a:rPr sz="2500" b="1" dirty="0" err="1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ребенок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b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</a:b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(О.А. Карабанова)</a:t>
            </a:r>
            <a:endParaRPr sz="2500" b="1" dirty="0">
              <a:solidFill>
                <a:srgbClr val="D34817"/>
              </a:solidFill>
              <a:latin typeface="Liberation Serif" pitchFamily="18" charset="0"/>
              <a:ea typeface="+mn-ea"/>
              <a:cs typeface="+mn-cs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>
              <a:spcBef>
                <a:spcPts val="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algn="ctr" defTabSz="685800">
              <a:spcBef>
                <a:spcPts val="2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rgbClr val="000000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algn="ctr" defTabSz="685800">
              <a:spcBef>
                <a:spcPts val="2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rgbClr val="000000"/>
                </a:solidFill>
                <a:latin typeface="Liberation Serif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Liberation Serif"/>
              </a:rPr>
            </a:br>
            <a:r>
              <a:rPr lang="ru-RU" sz="1300" dirty="0">
                <a:solidFill>
                  <a:srgbClr val="000000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>
              <a:spcBef>
                <a:spcPts val="8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indent="1588"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414932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ориентация  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2400</Words>
  <Application>Microsoft Office PowerPoint</Application>
  <PresentationFormat>Экран (4:3)</PresentationFormat>
  <Paragraphs>190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Исполнительная</vt:lpstr>
      <vt:lpstr>   Организация проведения Социально-психологического тестирования в 2019-2020 уч. году</vt:lpstr>
      <vt:lpstr>                   Основные вызовы и риски современности</vt:lpstr>
      <vt:lpstr>    Вызовы и риски социальной среды: социально-экономические факторы</vt:lpstr>
      <vt:lpstr> Вызовы социальной среды:  медиа-пространство</vt:lpstr>
      <vt:lpstr>Травля и агрессия в сети (кибербуллинг)</vt:lpstr>
      <vt:lpstr> Высокий уровень предложений способствуют возникновению зависимого поведения</vt:lpstr>
      <vt:lpstr>Последствия зависимости от психоактивных веществ</vt:lpstr>
      <vt:lpstr>Психологическая устойчивость позволяет</vt:lpstr>
      <vt:lpstr> Психологически благополучный ребенок  (О.А. Карабанова)</vt:lpstr>
      <vt:lpstr> Цель тестирования – выявления латентной и явной рискогенности социально-психологических условий, формирующих психологическую готовность к аддиктивному (зависимому) поведению у лиц подросткового и юношеского возраста. </vt:lpstr>
      <vt:lpstr>Задачи тестирования:</vt:lpstr>
      <vt:lpstr>ЕМ СПТ как единый измерительный инструмент </vt:lpstr>
      <vt:lpstr>Единый стандарт проведения единой методики</vt:lpstr>
      <vt:lpstr>Назначение и область применения ЕМ СПТ</vt:lpstr>
      <vt:lpstr>Презентация PowerPoint</vt:lpstr>
      <vt:lpstr>Факторы риска — социально-психологические условия, повышающие угрозу вовлечения в зависимое поведение</vt:lpstr>
      <vt:lpstr>Факторы риска — социально-психологические условия, повышающие угрозу вовлечения в зависимое поведение</vt:lpstr>
      <vt:lpstr>Факторы защиты — обстоятельства, повышающие социально-психологическую устойчивость к воздействию факторов риска.</vt:lpstr>
      <vt:lpstr>Тестирование по ЕМ</vt:lpstr>
      <vt:lpstr>Презентация PowerPoint</vt:lpstr>
      <vt:lpstr>Как проходит тестирование</vt:lpstr>
      <vt:lpstr>Правила нахождения на тестировании</vt:lpstr>
      <vt:lpstr>Что получит обучающийся?</vt:lpstr>
      <vt:lpstr>Что могут получить родители (законные представители)</vt:lpstr>
      <vt:lpstr>Презентация PowerPoint</vt:lpstr>
      <vt:lpstr>Почему не поговорить с каждым индивидуально?</vt:lpstr>
      <vt:lpstr>Алгоритм проведения Единой методики социально-психологического тестирования в образовательной организации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Презентация PowerPoint</vt:lpstr>
      <vt:lpstr>14.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проведения Социально-психологического тестирования в 2019-2020 уч. году</dc:title>
  <dc:creator>Руководитель отдела</dc:creator>
  <cp:lastModifiedBy>Елена</cp:lastModifiedBy>
  <cp:revision>55</cp:revision>
  <dcterms:created xsi:type="dcterms:W3CDTF">2019-09-16T07:47:01Z</dcterms:created>
  <dcterms:modified xsi:type="dcterms:W3CDTF">2019-09-24T12:16:02Z</dcterms:modified>
</cp:coreProperties>
</file>